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9" r:id="rId2"/>
    <p:sldId id="335" r:id="rId3"/>
    <p:sldId id="300" r:id="rId4"/>
    <p:sldId id="611" r:id="rId5"/>
    <p:sldId id="974" r:id="rId6"/>
    <p:sldId id="975" r:id="rId7"/>
    <p:sldId id="976" r:id="rId8"/>
    <p:sldId id="870" r:id="rId9"/>
    <p:sldId id="871" r:id="rId10"/>
    <p:sldId id="937" r:id="rId11"/>
    <p:sldId id="873" r:id="rId12"/>
    <p:sldId id="874" r:id="rId13"/>
    <p:sldId id="875" r:id="rId14"/>
    <p:sldId id="876" r:id="rId15"/>
    <p:sldId id="877" r:id="rId16"/>
    <p:sldId id="878" r:id="rId17"/>
    <p:sldId id="879" r:id="rId18"/>
    <p:sldId id="880" r:id="rId19"/>
    <p:sldId id="881" r:id="rId20"/>
    <p:sldId id="882" r:id="rId21"/>
    <p:sldId id="883" r:id="rId22"/>
    <p:sldId id="884" r:id="rId23"/>
    <p:sldId id="885" r:id="rId24"/>
    <p:sldId id="951" r:id="rId25"/>
    <p:sldId id="886" r:id="rId26"/>
    <p:sldId id="887" r:id="rId27"/>
    <p:sldId id="888" r:id="rId28"/>
    <p:sldId id="952" r:id="rId29"/>
    <p:sldId id="890" r:id="rId30"/>
    <p:sldId id="891" r:id="rId31"/>
    <p:sldId id="892" r:id="rId32"/>
    <p:sldId id="893" r:id="rId33"/>
    <p:sldId id="953" r:id="rId34"/>
    <p:sldId id="950" r:id="rId35"/>
    <p:sldId id="954" r:id="rId36"/>
    <p:sldId id="897" r:id="rId37"/>
    <p:sldId id="955" r:id="rId38"/>
    <p:sldId id="899" r:id="rId39"/>
    <p:sldId id="956" r:id="rId40"/>
    <p:sldId id="895" r:id="rId41"/>
    <p:sldId id="806" r:id="rId42"/>
    <p:sldId id="825" r:id="rId43"/>
    <p:sldId id="824" r:id="rId44"/>
    <p:sldId id="819" r:id="rId45"/>
    <p:sldId id="826" r:id="rId46"/>
    <p:sldId id="820" r:id="rId47"/>
    <p:sldId id="869" r:id="rId48"/>
    <p:sldId id="827" r:id="rId49"/>
    <p:sldId id="833" r:id="rId50"/>
    <p:sldId id="957" r:id="rId51"/>
    <p:sldId id="821" r:id="rId52"/>
    <p:sldId id="822" r:id="rId53"/>
    <p:sldId id="834" r:id="rId54"/>
    <p:sldId id="901" r:id="rId55"/>
    <p:sldId id="977" r:id="rId56"/>
    <p:sldId id="902" r:id="rId57"/>
    <p:sldId id="978" r:id="rId58"/>
    <p:sldId id="908" r:id="rId59"/>
    <p:sldId id="909" r:id="rId60"/>
    <p:sldId id="936" r:id="rId61"/>
    <p:sldId id="910" r:id="rId62"/>
    <p:sldId id="935" r:id="rId63"/>
    <p:sldId id="911" r:id="rId64"/>
    <p:sldId id="939" r:id="rId65"/>
    <p:sldId id="913" r:id="rId66"/>
    <p:sldId id="932" r:id="rId67"/>
    <p:sldId id="914" r:id="rId68"/>
    <p:sldId id="931" r:id="rId69"/>
    <p:sldId id="915" r:id="rId70"/>
    <p:sldId id="930" r:id="rId71"/>
    <p:sldId id="916" r:id="rId72"/>
    <p:sldId id="944" r:id="rId73"/>
    <p:sldId id="945" r:id="rId74"/>
    <p:sldId id="917" r:id="rId75"/>
    <p:sldId id="929" r:id="rId76"/>
    <p:sldId id="918" r:id="rId77"/>
    <p:sldId id="928" r:id="rId78"/>
    <p:sldId id="919" r:id="rId79"/>
    <p:sldId id="920" r:id="rId80"/>
    <p:sldId id="927" r:id="rId81"/>
    <p:sldId id="921" r:id="rId82"/>
    <p:sldId id="922" r:id="rId83"/>
    <p:sldId id="926" r:id="rId84"/>
    <p:sldId id="958" r:id="rId85"/>
    <p:sldId id="959" r:id="rId86"/>
    <p:sldId id="960" r:id="rId87"/>
    <p:sldId id="961" r:id="rId88"/>
    <p:sldId id="923" r:id="rId89"/>
    <p:sldId id="924" r:id="rId90"/>
    <p:sldId id="925" r:id="rId91"/>
    <p:sldId id="962" r:id="rId92"/>
    <p:sldId id="963" r:id="rId93"/>
    <p:sldId id="979" r:id="rId94"/>
    <p:sldId id="980" r:id="rId95"/>
    <p:sldId id="981" r:id="rId96"/>
    <p:sldId id="982" r:id="rId97"/>
    <p:sldId id="983" r:id="rId98"/>
    <p:sldId id="984" r:id="rId99"/>
    <p:sldId id="985" r:id="rId100"/>
    <p:sldId id="986" r:id="rId101"/>
    <p:sldId id="987" r:id="rId102"/>
    <p:sldId id="941" r:id="rId103"/>
    <p:sldId id="943" r:id="rId104"/>
    <p:sldId id="973" r:id="rId105"/>
    <p:sldId id="965" r:id="rId106"/>
    <p:sldId id="967" r:id="rId107"/>
    <p:sldId id="969" r:id="rId108"/>
    <p:sldId id="971" r:id="rId109"/>
  </p:sldIdLst>
  <p:sldSz cx="9906000" cy="6858000" type="A4"/>
  <p:notesSz cx="6808788" cy="99409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F3F"/>
    <a:srgbClr val="003300"/>
    <a:srgbClr val="006600"/>
    <a:srgbClr val="D9D9D9"/>
    <a:srgbClr val="009644"/>
    <a:srgbClr val="00A44A"/>
    <a:srgbClr val="939393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 showGuides="1">
      <p:cViewPr varScale="1">
        <p:scale>
          <a:sx n="115" d="100"/>
          <a:sy n="115" d="100"/>
        </p:scale>
        <p:origin x="1200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274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744" y="108"/>
      </p:cViewPr>
      <p:guideLst>
        <p:guide orient="horz" pos="3132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51105" cy="497442"/>
          </a:xfrm>
          <a:prstGeom prst="rect">
            <a:avLst/>
          </a:prstGeom>
        </p:spPr>
        <p:txBody>
          <a:bodyPr vert="horz" lIns="95663" tIns="47831" rIns="95663" bIns="478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114" y="0"/>
            <a:ext cx="2951105" cy="497442"/>
          </a:xfrm>
          <a:prstGeom prst="rect">
            <a:avLst/>
          </a:prstGeom>
        </p:spPr>
        <p:txBody>
          <a:bodyPr vert="horz" lIns="95663" tIns="47831" rIns="95663" bIns="478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5D1678-2880-436E-A1FC-674D7A4779A3}" type="datetimeFigureOut">
              <a:rPr lang="ko-KR" altLang="en-US"/>
              <a:pPr>
                <a:defRPr/>
              </a:pPr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441909"/>
            <a:ext cx="2951105" cy="497441"/>
          </a:xfrm>
          <a:prstGeom prst="rect">
            <a:avLst/>
          </a:prstGeom>
        </p:spPr>
        <p:txBody>
          <a:bodyPr vert="horz" lIns="95663" tIns="47831" rIns="95663" bIns="478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114" y="9441909"/>
            <a:ext cx="2951105" cy="497441"/>
          </a:xfrm>
          <a:prstGeom prst="rect">
            <a:avLst/>
          </a:prstGeom>
        </p:spPr>
        <p:txBody>
          <a:bodyPr vert="horz" lIns="95663" tIns="47831" rIns="95663" bIns="478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97F89EE6-2724-43E5-A50D-77A2BB5FF6A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928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51105" cy="497442"/>
          </a:xfrm>
          <a:prstGeom prst="rect">
            <a:avLst/>
          </a:prstGeom>
        </p:spPr>
        <p:txBody>
          <a:bodyPr vert="horz" lIns="95663" tIns="47831" rIns="95663" bIns="478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114" y="0"/>
            <a:ext cx="2951105" cy="497442"/>
          </a:xfrm>
          <a:prstGeom prst="rect">
            <a:avLst/>
          </a:prstGeom>
        </p:spPr>
        <p:txBody>
          <a:bodyPr vert="horz" lIns="95663" tIns="47831" rIns="95663" bIns="478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7B2611F-1C0B-4129-A16A-78D19D1BD8A3}" type="datetimeFigureOut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3212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3" tIns="47831" rIns="95663" bIns="47831" rtlCol="0" anchor="ctr"/>
          <a:lstStyle/>
          <a:p>
            <a:pPr lv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513" y="4721746"/>
            <a:ext cx="5445771" cy="4473811"/>
          </a:xfrm>
          <a:prstGeom prst="rect">
            <a:avLst/>
          </a:prstGeom>
        </p:spPr>
        <p:txBody>
          <a:bodyPr vert="horz" lIns="95663" tIns="47831" rIns="95663" bIns="47831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  <a:endParaRPr 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1909"/>
            <a:ext cx="2951105" cy="497441"/>
          </a:xfrm>
          <a:prstGeom prst="rect">
            <a:avLst/>
          </a:prstGeom>
        </p:spPr>
        <p:txBody>
          <a:bodyPr vert="horz" lIns="95663" tIns="47831" rIns="95663" bIns="478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114" y="9441909"/>
            <a:ext cx="2951105" cy="497441"/>
          </a:xfrm>
          <a:prstGeom prst="rect">
            <a:avLst/>
          </a:prstGeom>
        </p:spPr>
        <p:txBody>
          <a:bodyPr vert="horz" lIns="95663" tIns="47831" rIns="95663" bIns="478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A1B7622-BE1B-468D-B861-E983D82A4D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20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78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72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32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94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4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0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3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7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5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6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0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78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89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0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7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23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75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8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18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94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4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29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94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98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11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86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25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6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6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28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73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75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38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42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49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25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0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27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20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40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92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26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966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94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3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9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6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6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B7622-BE1B-468D-B861-E983D82A4DA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4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D7ED0-D379-483F-88C5-3756D4E1D91C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60C98-7847-447D-B322-6449C012B1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1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9213" y="536575"/>
            <a:ext cx="9791700" cy="626427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44168"/>
              </p:ext>
            </p:extLst>
          </p:nvPr>
        </p:nvGraphicFramePr>
        <p:xfrm>
          <a:off x="50800" y="50800"/>
          <a:ext cx="9791704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Project Name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선박해양빅데이터 플랫폼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Process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 및 기능설계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Document No.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DA101_001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강윤희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0.1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 userDrawn="1"/>
        </p:nvSpPr>
        <p:spPr>
          <a:xfrm>
            <a:off x="49213" y="536575"/>
            <a:ext cx="9791700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7394575" y="536575"/>
            <a:ext cx="1223963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/>
                </a:solidFill>
              </a:rPr>
              <a:t>Page</a:t>
            </a: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8615363" y="536575"/>
            <a:ext cx="1223962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58738" y="971550"/>
            <a:ext cx="9779000" cy="58308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날짜 개체 틀 1"/>
          <p:cNvSpPr>
            <a:spLocks noGrp="1"/>
          </p:cNvSpPr>
          <p:nvPr>
            <p:ph type="dt" sz="half" idx="10"/>
          </p:nvPr>
        </p:nvSpPr>
        <p:spPr>
          <a:xfrm>
            <a:off x="8624888" y="63500"/>
            <a:ext cx="1223962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036330-1EB4-433D-B220-FE21864A351E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8613775" y="538163"/>
            <a:ext cx="1223963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E42832-98ED-4E94-9890-B6E1DD4EAD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6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DCE49-E555-4905-9064-CFA1FD6EC8A2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28D8C-3B79-4B15-AEF5-A8C20FDFEB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8796A-1F8C-4E2F-9653-3D1E22702B94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C6E56-B67A-4BF3-BB92-2F8FE60175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8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15BC4-BA35-45D4-A80B-17ABCF9E3AFC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48279-A670-4B0F-BD42-C5AF2AB6D9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54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28799-8B56-4603-9E3C-36102760B5BF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5A6A6-8A5F-49BA-AEF3-ACCFA8D680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9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1C9C4-1B82-4BA8-9E82-0E6D2A99F639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DC45E-55DF-408A-9CEF-87E85B8E0C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7BD99-6C4E-437D-BF0D-1DEADAD0B697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93C71-B28A-4FCC-8CCC-16C9586D3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9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60C9E-403B-4968-B117-9D32CBB31930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BEC5A-C6F7-4BAF-9DA4-80C2B39900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8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BC203-E51A-417C-952A-531C60847CEF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FC1D6-E197-4BF0-9BAD-9D1054EB4E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7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9213" y="55563"/>
            <a:ext cx="9791700" cy="67325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5759450" y="446088"/>
            <a:ext cx="1223963" cy="2889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/>
                </a:solidFill>
              </a:rPr>
              <a:t>Team Manager</a:t>
            </a: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980238" y="446088"/>
            <a:ext cx="1223962" cy="2889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/>
                </a:solidFill>
              </a:rPr>
              <a:t>Project Manager</a:t>
            </a: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8205788" y="446088"/>
            <a:ext cx="1223962" cy="2889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tx1"/>
                </a:solidFill>
              </a:rPr>
              <a:t>Client</a:t>
            </a: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5759450" y="731838"/>
            <a:ext cx="1223963" cy="11525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6980238" y="731838"/>
            <a:ext cx="1223962" cy="11525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8205788" y="731838"/>
            <a:ext cx="1223962" cy="11525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92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9213" y="536575"/>
            <a:ext cx="9791700" cy="626427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62276"/>
              </p:ext>
            </p:extLst>
          </p:nvPr>
        </p:nvGraphicFramePr>
        <p:xfrm>
          <a:off x="50800" y="50800"/>
          <a:ext cx="9791704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Project Name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선박해양빅데이터 플랫폼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Process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 및 기능설계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Document No.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DA101_001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강윤희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0.1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 userDrawn="1"/>
        </p:nvSpPr>
        <p:spPr>
          <a:xfrm>
            <a:off x="49213" y="2476500"/>
            <a:ext cx="9791700" cy="19446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날짜 개체 틀 1"/>
          <p:cNvSpPr>
            <a:spLocks noGrp="1"/>
          </p:cNvSpPr>
          <p:nvPr>
            <p:ph type="dt" sz="half" idx="10"/>
          </p:nvPr>
        </p:nvSpPr>
        <p:spPr>
          <a:xfrm>
            <a:off x="8624888" y="63500"/>
            <a:ext cx="1223962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D4950F8-9437-4223-84B9-EF4A833FD062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3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9213" y="536575"/>
            <a:ext cx="9791700" cy="626427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12955"/>
              </p:ext>
            </p:extLst>
          </p:nvPr>
        </p:nvGraphicFramePr>
        <p:xfrm>
          <a:off x="50800" y="50800"/>
          <a:ext cx="9791704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Project Name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선박해양빅데이터 플랫폼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Process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 및 기능설계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Document No.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DA101_001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㈜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에코마린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0.1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 userDrawn="1"/>
        </p:nvSpPr>
        <p:spPr>
          <a:xfrm>
            <a:off x="49213" y="536575"/>
            <a:ext cx="9791700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7394575" y="536575"/>
            <a:ext cx="1223963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/>
                </a:solidFill>
              </a:rPr>
              <a:t>Page</a:t>
            </a: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8615363" y="536575"/>
            <a:ext cx="1223962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/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10"/>
          </p:nvPr>
        </p:nvSpPr>
        <p:spPr>
          <a:xfrm>
            <a:off x="8624888" y="63500"/>
            <a:ext cx="1223962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A817D69-38E9-4E00-B87F-7B56316B582A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8613775" y="538163"/>
            <a:ext cx="1223963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248ED5E-9A98-45AD-BA1E-75115C18D9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01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473280" y="1204913"/>
            <a:ext cx="2367633" cy="55991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7473280" y="971550"/>
            <a:ext cx="2369220" cy="22860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dirty="0">
                <a:solidFill>
                  <a:schemeClr val="bg1"/>
                </a:solidFill>
              </a:rPr>
              <a:t>Description</a:t>
            </a:r>
            <a:endParaRPr kumimoji="0"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9213" y="536575"/>
            <a:ext cx="9791700" cy="626427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46196"/>
              </p:ext>
            </p:extLst>
          </p:nvPr>
        </p:nvGraphicFramePr>
        <p:xfrm>
          <a:off x="50800" y="50800"/>
          <a:ext cx="9791704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Project Name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선박해양빅데이터 플랫폼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Process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 및 기능설계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Document No.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DA101_001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Author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강윤희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1437" marR="91437" marT="45699" marB="4569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 userDrawn="1"/>
        </p:nvSpPr>
        <p:spPr>
          <a:xfrm>
            <a:off x="49213" y="536575"/>
            <a:ext cx="9791700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7394575" y="536575"/>
            <a:ext cx="1223963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/>
                </a:solidFill>
              </a:rPr>
              <a:t>Page</a:t>
            </a:r>
            <a:endParaRPr kumimoji="0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8615363" y="536575"/>
            <a:ext cx="1223962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9213" y="750888"/>
            <a:ext cx="9791700" cy="2159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>
          <a:xfrm>
            <a:off x="8624888" y="63500"/>
            <a:ext cx="1223962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77F625-6EFB-4BED-9CFB-DF94F463C31E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8613775" y="538163"/>
            <a:ext cx="1223963" cy="215900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0F2CB0-CB35-45B1-ACA5-6F98B1E53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37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C4E3A33-6EF4-49DB-A49A-A01137129F0F}" type="datetime1">
              <a:rPr lang="en-US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9480CC-EC07-425F-8D26-E5A1F22256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03" r:id="rId11"/>
    <p:sldLayoutId id="2147484604" r:id="rId12"/>
    <p:sldLayoutId id="2147484605" r:id="rId13"/>
    <p:sldLayoutId id="2147484606" r:id="rId14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dev.vtstechlab.com/service_optimal_path.html" TargetMode="Externa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windy.com/?2021-06-24-06,33.453,126.541,5" TargetMode="External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indy.com/?2021-06-24-06,33.453,126.541,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48.jpe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traffic.com/ja/online-services/single-services" TargetMode="Externa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traffic.com/ja/online-services/single-services" TargetMode="Externa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traffic.com/ja/online-services/single-services" TargetMode="Externa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1"/>
          <p:cNvGrpSpPr>
            <a:grpSpLocks/>
          </p:cNvGrpSpPr>
          <p:nvPr/>
        </p:nvGrpSpPr>
        <p:grpSpPr bwMode="auto">
          <a:xfrm>
            <a:off x="469900" y="4724400"/>
            <a:ext cx="8969375" cy="720725"/>
            <a:chOff x="302923" y="2924944"/>
            <a:chExt cx="9289032" cy="576063"/>
          </a:xfrm>
        </p:grpSpPr>
        <p:sp>
          <p:nvSpPr>
            <p:cNvPr id="3" name="직사각형 2"/>
            <p:cNvSpPr/>
            <p:nvPr/>
          </p:nvSpPr>
          <p:spPr>
            <a:xfrm>
              <a:off x="302923" y="2924944"/>
              <a:ext cx="180026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50" b="1" dirty="0">
                  <a:solidFill>
                    <a:schemeClr val="tx1"/>
                  </a:solidFill>
                </a:rPr>
                <a:t>  PROJECT NAME</a:t>
              </a:r>
              <a:endParaRPr kumimoji="0"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02923" y="3212976"/>
              <a:ext cx="1800264" cy="2880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50" b="1" dirty="0">
                  <a:solidFill>
                    <a:schemeClr val="tx1"/>
                  </a:solidFill>
                </a:rPr>
                <a:t>  PROJECT NUMBER</a:t>
              </a:r>
              <a:endParaRPr kumimoji="0"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03187" y="2924944"/>
              <a:ext cx="748876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50" dirty="0">
                  <a:solidFill>
                    <a:schemeClr val="tx1"/>
                  </a:solidFill>
                </a:rPr>
                <a:t>선박해양빅데이터 플랫폼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103187" y="3212976"/>
              <a:ext cx="7488768" cy="288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50" dirty="0">
                  <a:solidFill>
                    <a:schemeClr val="tx1"/>
                  </a:solidFill>
                </a:rPr>
                <a:t>DA101_001</a:t>
              </a:r>
              <a:endParaRPr kumimoji="0"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171" name="TextBox 8"/>
          <p:cNvSpPr txBox="1">
            <a:spLocks noChangeArrowheads="1"/>
          </p:cNvSpPr>
          <p:nvPr/>
        </p:nvSpPr>
        <p:spPr bwMode="auto">
          <a:xfrm>
            <a:off x="415925" y="2708275"/>
            <a:ext cx="705802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b="1" dirty="0">
                <a:latin typeface="맑은 고딕" pitchFamily="50" charset="-127"/>
                <a:ea typeface="맑은 고딕" pitchFamily="50" charset="-127"/>
              </a:rPr>
              <a:t>선박해양빅데이터 플랫폼</a:t>
            </a:r>
            <a:endParaRPr kumimoji="0"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b="1" dirty="0">
                <a:latin typeface="맑은 고딕" pitchFamily="50" charset="-127"/>
                <a:ea typeface="맑은 고딕" pitchFamily="50" charset="-127"/>
              </a:rPr>
              <a:t>화면 및 기능설계서 </a:t>
            </a: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(AS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b="1" dirty="0">
                <a:latin typeface="맑은 고딕" pitchFamily="50" charset="-127"/>
                <a:ea typeface="맑은 고딕" pitchFamily="50" charset="-127"/>
              </a:rPr>
              <a:t>v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0.1</a:t>
            </a:r>
            <a:endParaRPr kumimoji="0"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761586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12330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56" name="직사각형 55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About Us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0" y="1523928"/>
            <a:ext cx="2391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About Us ..</a:t>
            </a:r>
            <a:endParaRPr kumimoji="0" lang="en-US" altLang="ko-KR" sz="3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5507" y="2063440"/>
            <a:ext cx="7039741" cy="556678"/>
            <a:chOff x="275932" y="-2145157"/>
            <a:chExt cx="6459144" cy="936104"/>
          </a:xfrm>
        </p:grpSpPr>
        <p:sp>
          <p:nvSpPr>
            <p:cNvPr id="12" name="TextBox 11"/>
            <p:cNvSpPr txBox="1"/>
            <p:nvPr/>
          </p:nvSpPr>
          <p:spPr>
            <a:xfrm>
              <a:off x="275932" y="-2132419"/>
              <a:ext cx="3739954" cy="4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안녕하십니까</a:t>
              </a:r>
              <a:r>
                <a:rPr lang="en-US" altLang="ko-KR" sz="1100" dirty="0" smtClean="0">
                  <a:latin typeface="+mn-ea"/>
                  <a:ea typeface="+mn-ea"/>
                </a:rPr>
                <a:t>, </a:t>
              </a:r>
              <a:r>
                <a:rPr lang="ko-KR" altLang="en-US" sz="1100" dirty="0" smtClean="0">
                  <a:latin typeface="+mn-ea"/>
                  <a:ea typeface="+mn-ea"/>
                </a:rPr>
                <a:t>해상교통기술연구소 대표이사 김광일입니다</a:t>
              </a:r>
              <a:r>
                <a:rPr lang="en-US" altLang="ko-KR" sz="1100" dirty="0" smtClean="0">
                  <a:latin typeface="+mn-ea"/>
                  <a:ea typeface="+mn-ea"/>
                </a:rPr>
                <a:t>.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6364" y="-2145157"/>
              <a:ext cx="6408712" cy="9361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50439" y="2780928"/>
            <a:ext cx="6793857" cy="1639170"/>
            <a:chOff x="944146" y="1458951"/>
            <a:chExt cx="6046528" cy="2580315"/>
          </a:xfrm>
        </p:grpSpPr>
        <p:sp>
          <p:nvSpPr>
            <p:cNvPr id="15" name="TextBox 14"/>
            <p:cNvSpPr txBox="1"/>
            <p:nvPr/>
          </p:nvSpPr>
          <p:spPr>
            <a:xfrm>
              <a:off x="3275212" y="1458951"/>
              <a:ext cx="710769" cy="4118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경영 이념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4146" y="1959541"/>
              <a:ext cx="6046528" cy="41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해상교통기술연구소는 </a:t>
              </a:r>
              <a:r>
                <a:rPr lang="ko-KR" altLang="en-US" sz="1100" dirty="0">
                  <a:latin typeface="+mn-ea"/>
                  <a:ea typeface="+mn-ea"/>
                </a:rPr>
                <a:t>경영철학</a:t>
              </a:r>
              <a:r>
                <a:rPr lang="en-US" altLang="ko-KR" sz="1100" dirty="0"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latin typeface="+mn-ea"/>
                  <a:ea typeface="+mn-ea"/>
                </a:rPr>
                <a:t>핵심가치</a:t>
              </a:r>
              <a:r>
                <a:rPr lang="en-US" altLang="ko-KR" sz="1100" dirty="0"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latin typeface="+mn-ea"/>
                  <a:ea typeface="+mn-ea"/>
                </a:rPr>
                <a:t>비전을 </a:t>
              </a:r>
              <a:r>
                <a:rPr lang="ko-KR" altLang="en-US" sz="1100" dirty="0" smtClean="0">
                  <a:latin typeface="+mn-ea"/>
                  <a:ea typeface="+mn-ea"/>
                </a:rPr>
                <a:t>바탕으로 지속 가능한 </a:t>
              </a:r>
              <a:r>
                <a:rPr lang="ko-KR" altLang="en-US" sz="1100" dirty="0">
                  <a:latin typeface="+mn-ea"/>
                  <a:ea typeface="+mn-ea"/>
                </a:rPr>
                <a:t>성장을 이루어 갑니다</a:t>
              </a:r>
              <a:r>
                <a:rPr lang="en-US" altLang="ko-KR" sz="1100" dirty="0" smtClean="0">
                  <a:latin typeface="+mn-ea"/>
                  <a:ea typeface="+mn-ea"/>
                </a:rPr>
                <a:t>. 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69650" y="2423125"/>
              <a:ext cx="710769" cy="4118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경영 철학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6589" y="3360981"/>
              <a:ext cx="5316064" cy="678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해상교통기술연구소는 고객 만족을 위해 최고의 전문성과 신뢰를 바탕으로 성장하겠습니다</a:t>
              </a:r>
              <a:r>
                <a:rPr lang="en-US" altLang="ko-KR" sz="1100" dirty="0" smtClean="0">
                  <a:latin typeface="+mn-ea"/>
                  <a:ea typeface="+mn-ea"/>
                </a:rPr>
                <a:t>.</a:t>
              </a:r>
            </a:p>
            <a:p>
              <a:r>
                <a:rPr lang="ko-KR" altLang="en-US" sz="1100" dirty="0" smtClean="0">
                  <a:latin typeface="+mn-ea"/>
                  <a:ea typeface="+mn-ea"/>
                </a:rPr>
                <a:t>또한 창의적 </a:t>
              </a:r>
              <a:r>
                <a:rPr lang="ko-KR" altLang="en-US" sz="1100" dirty="0">
                  <a:latin typeface="+mn-ea"/>
                  <a:ea typeface="+mn-ea"/>
                </a:rPr>
                <a:t>사고와 끝없는 도전을 통해 </a:t>
              </a:r>
              <a:r>
                <a:rPr lang="ko-KR" altLang="en-US" sz="1100" dirty="0" smtClean="0">
                  <a:latin typeface="+mn-ea"/>
                  <a:ea typeface="+mn-ea"/>
                </a:rPr>
                <a:t>글로벌 새로운 가치를 창조합니다</a:t>
              </a:r>
              <a:r>
                <a:rPr lang="en-US" altLang="ko-KR" sz="1100" dirty="0" smtClean="0"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71207" y="368959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무한책임정신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7686" y="3648315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가능성 실현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2795" y="36078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창의적 사고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5312" y="4468141"/>
            <a:ext cx="798617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핵심 가치</a:t>
            </a:r>
            <a:endParaRPr lang="ko-KR" altLang="en-US" sz="1100" dirty="0">
              <a:latin typeface="+mn-ea"/>
              <a:ea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020965" y="4757301"/>
            <a:ext cx="941473" cy="344686"/>
            <a:chOff x="2895601" y="4729216"/>
            <a:chExt cx="941473" cy="344686"/>
          </a:xfrm>
        </p:grpSpPr>
        <p:sp>
          <p:nvSpPr>
            <p:cNvPr id="24" name="TextBox 23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글로벌 리더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410400" y="5036409"/>
            <a:ext cx="941473" cy="344686"/>
            <a:chOff x="2895601" y="4729216"/>
            <a:chExt cx="941473" cy="344686"/>
          </a:xfrm>
        </p:grpSpPr>
        <p:sp>
          <p:nvSpPr>
            <p:cNvPr id="27" name="TextBox 26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고객 만족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663921" y="5015704"/>
            <a:ext cx="941473" cy="344686"/>
            <a:chOff x="2895601" y="4729216"/>
            <a:chExt cx="941473" cy="344686"/>
          </a:xfrm>
        </p:grpSpPr>
        <p:sp>
          <p:nvSpPr>
            <p:cNvPr id="30" name="TextBox 29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도전 정신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535157" y="5400240"/>
            <a:ext cx="941473" cy="344686"/>
            <a:chOff x="2895601" y="4729216"/>
            <a:chExt cx="941473" cy="344686"/>
          </a:xfrm>
        </p:grpSpPr>
        <p:sp>
          <p:nvSpPr>
            <p:cNvPr id="34" name="TextBox 33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mtClean="0">
                  <a:latin typeface="+mn-ea"/>
                  <a:ea typeface="+mn-ea"/>
                </a:rPr>
                <a:t>인재 존중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476630" y="5399270"/>
            <a:ext cx="941473" cy="344686"/>
            <a:chOff x="2895601" y="4729216"/>
            <a:chExt cx="941473" cy="344686"/>
          </a:xfrm>
        </p:grpSpPr>
        <p:sp>
          <p:nvSpPr>
            <p:cNvPr id="37" name="TextBox 36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소통과 협력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58304" y="5758924"/>
            <a:ext cx="466794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비전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6988" y="5987304"/>
            <a:ext cx="5054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지속적인 성장과 끊임없는 사업역량 확보를 통한 글로벌 해상 교통 전문 기업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97804" y="6279915"/>
            <a:ext cx="216402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최고의 기술과 품질로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고객만족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75461" y="6273361"/>
            <a:ext cx="2166197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…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67769" y="6279915"/>
            <a:ext cx="192639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삶의 가치 창출과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행복 나눔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9349" y="1606639"/>
            <a:ext cx="214566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모든 문구 추후 수정 예정</a:t>
            </a:r>
            <a:endParaRPr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26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마이페이지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114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41" name="직사각형 4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마이페이지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841432" y="1549021"/>
          <a:ext cx="991540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1540">
                  <a:extLst>
                    <a:ext uri="{9D8B030D-6E8A-4147-A177-3AD203B41FA5}">
                      <a16:colId xmlns:a16="http://schemas.microsoft.com/office/drawing/2014/main" val="3707824309"/>
                    </a:ext>
                  </a:extLst>
                </a:gridCol>
              </a:tblGrid>
              <a:tr h="180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440779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5851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584848" y="1744697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마이페이지</a:t>
            </a:r>
            <a:endParaRPr kumimoji="0" lang="en-US" altLang="ko-KR" sz="25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1339" y="2957793"/>
            <a:ext cx="7632328" cy="103704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1359" y="320349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김광일님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1339" y="2957793"/>
            <a:ext cx="1645071" cy="103704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6668" y="3022737"/>
            <a:ext cx="3035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GOLD </a:t>
            </a:r>
            <a:r>
              <a:rPr lang="ko-KR" altLang="en-US" sz="1200" dirty="0" smtClean="0">
                <a:latin typeface="+mn-ea"/>
                <a:ea typeface="+mn-ea"/>
              </a:rPr>
              <a:t>등급              포인트 </a:t>
            </a:r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u="sng" dirty="0" err="1" smtClean="0">
                <a:latin typeface="+mn-ea"/>
                <a:ea typeface="+mn-ea"/>
              </a:rPr>
              <a:t>내역보기</a:t>
            </a:r>
            <a:endParaRPr lang="ko-KR" altLang="en-US" sz="1200" u="sng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02099" y="2675417"/>
            <a:ext cx="780455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정보수정</a:t>
            </a:r>
            <a:endParaRPr lang="ko-KR" altLang="en-US" sz="1000" dirty="0">
              <a:latin typeface="+mn-ea"/>
              <a:ea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2717523" y="3263314"/>
          <a:ext cx="597614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144">
                  <a:extLst>
                    <a:ext uri="{9D8B030D-6E8A-4147-A177-3AD203B41FA5}">
                      <a16:colId xmlns:a16="http://schemas.microsoft.com/office/drawing/2014/main" val="464034898"/>
                    </a:ext>
                  </a:extLst>
                </a:gridCol>
              </a:tblGrid>
              <a:tr h="206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가입일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2021-09-01 10:23:21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814422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test@test.com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25786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010-2020-0923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81312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787122" y="2508539"/>
            <a:ext cx="26642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개인정보</a:t>
            </a:r>
            <a:endParaRPr kumimoji="0" lang="en-US" altLang="ko-KR" sz="15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791712" y="4325488"/>
            <a:ext cx="26642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이용중인 서비스 </a:t>
            </a:r>
            <a:r>
              <a:rPr kumimoji="0" lang="en-US" altLang="ko-KR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/ API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7442180" y="4300355"/>
            <a:ext cx="14557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구매상세내역</a:t>
            </a:r>
            <a:endParaRPr kumimoji="0" lang="en-US" altLang="ko-KR" sz="15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1065929" y="5023033"/>
            <a:ext cx="7632328" cy="6632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altLang="ko-KR" sz="1500" dirty="0" smtClean="0">
                <a:latin typeface="+mn-ea"/>
                <a:ea typeface="+mn-ea"/>
              </a:rPr>
              <a:t>    Weather routing               2021-09-01            2021-11-31             </a:t>
            </a:r>
            <a:r>
              <a:rPr lang="ko-KR" altLang="en-US" sz="1500" dirty="0" smtClean="0">
                <a:latin typeface="+mn-ea"/>
                <a:ea typeface="+mn-ea"/>
              </a:rPr>
              <a:t>이용중</a:t>
            </a:r>
            <a:endParaRPr lang="en-US" altLang="ko-KR" sz="1500" dirty="0">
              <a:latin typeface="+mn-ea"/>
              <a:ea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44899" y="4723101"/>
            <a:ext cx="7653358" cy="276999"/>
            <a:chOff x="242014" y="2062546"/>
            <a:chExt cx="7002913" cy="276999"/>
          </a:xfrm>
        </p:grpSpPr>
        <p:sp>
          <p:nvSpPr>
            <p:cNvPr id="27" name="TextBox 26"/>
            <p:cNvSpPr txBox="1"/>
            <p:nvPr/>
          </p:nvSpPr>
          <p:spPr>
            <a:xfrm>
              <a:off x="242014" y="2062546"/>
              <a:ext cx="6939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n-ea"/>
                  <a:ea typeface="+mn-ea"/>
                </a:rPr>
                <a:t>     이용중인 서비스 </a:t>
              </a:r>
              <a:r>
                <a:rPr lang="en-US" altLang="ko-KR" sz="1200" dirty="0" smtClean="0">
                  <a:latin typeface="+mn-ea"/>
                  <a:ea typeface="+mn-ea"/>
                </a:rPr>
                <a:t>/ API                  </a:t>
              </a:r>
              <a:r>
                <a:rPr lang="ko-KR" altLang="en-US" sz="1200" dirty="0" smtClean="0">
                  <a:latin typeface="+mn-ea"/>
                  <a:ea typeface="+mn-ea"/>
                </a:rPr>
                <a:t>이용시작일자                이용만료일자                   상태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72480" y="2062546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272480" y="2339545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설명선 1 58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8471640" y="5033305"/>
            <a:ext cx="1152128" cy="330396"/>
          </a:xfrm>
          <a:prstGeom prst="borderCallout1">
            <a:avLst>
              <a:gd name="adj1" fmla="val 1385"/>
              <a:gd name="adj2" fmla="val 49603"/>
              <a:gd name="adj3" fmla="val -166333"/>
              <a:gd name="adj4" fmla="val 18505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구매상세내역 볼 수 있음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설명선 1 59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6393160" y="2420888"/>
            <a:ext cx="1300842" cy="179156"/>
          </a:xfrm>
          <a:prstGeom prst="borderCallout1">
            <a:avLst>
              <a:gd name="adj1" fmla="val 219462"/>
              <a:gd name="adj2" fmla="val 116062"/>
              <a:gd name="adj3" fmla="val 101279"/>
              <a:gd name="adj4" fmla="val 9907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정보수정 가능함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 1 62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3235826" y="2654259"/>
            <a:ext cx="1952238" cy="186094"/>
          </a:xfrm>
          <a:prstGeom prst="borderCallout1">
            <a:avLst>
              <a:gd name="adj1" fmla="val 216206"/>
              <a:gd name="adj2" fmla="val 114578"/>
              <a:gd name="adj3" fmla="val 101279"/>
              <a:gd name="adj4" fmla="val 9907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포인트 적립 내역을 볼 수 있음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37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5246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2778" y="222402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로그인 창입니다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40832" y="2132856"/>
            <a:ext cx="3239840" cy="3649178"/>
          </a:xfrm>
          <a:prstGeom prst="roundRect">
            <a:avLst>
              <a:gd name="adj" fmla="val 358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440832" y="2685690"/>
            <a:ext cx="323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02778" y="2829706"/>
            <a:ext cx="280831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+mn-ea"/>
                <a:ea typeface="+mn-ea"/>
              </a:rPr>
              <a:t>이메일 주소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02778" y="3285855"/>
            <a:ext cx="280831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latin typeface="+mn-ea"/>
                <a:ea typeface="+mn-ea"/>
              </a:rPr>
              <a:t>비밀번호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99121" y="3807912"/>
            <a:ext cx="2808312" cy="3231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+mn-ea"/>
                <a:ea typeface="+mn-ea"/>
              </a:rPr>
              <a:t>로그인</a:t>
            </a: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20481" y="428716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회원가입    </a:t>
            </a:r>
            <a:r>
              <a:rPr lang="en-US" altLang="ko-KR" sz="1200" dirty="0" smtClean="0">
                <a:latin typeface="+mn-ea"/>
                <a:ea typeface="+mn-ea"/>
              </a:rPr>
              <a:t>|</a:t>
            </a:r>
            <a:r>
              <a:rPr lang="ko-KR" altLang="en-US" sz="1200" dirty="0" smtClean="0">
                <a:latin typeface="+mn-ea"/>
                <a:ea typeface="+mn-ea"/>
              </a:rPr>
              <a:t>    아이디 또는 비밀번호 찾기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09132" y="4572416"/>
            <a:ext cx="903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소셜 로그인</a:t>
            </a:r>
            <a:endParaRPr lang="ko-KR" altLang="en-US" sz="1000" dirty="0">
              <a:latin typeface="+mn-ea"/>
              <a:ea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599121" y="4694664"/>
            <a:ext cx="9397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543092" y="4694664"/>
            <a:ext cx="9397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94" y="4960329"/>
            <a:ext cx="360000" cy="36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60" y="4967317"/>
            <a:ext cx="360000" cy="34838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26" y="4967317"/>
            <a:ext cx="360000" cy="34875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92" y="4952330"/>
            <a:ext cx="360000" cy="36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478" y="4947608"/>
            <a:ext cx="34312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아이디 또는 비밀번호 찾기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509019" y="1327109"/>
            <a:ext cx="266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해상교통기술연구소</a:t>
            </a:r>
            <a:endParaRPr kumimoji="0" lang="en-US" altLang="ko-KR" sz="2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56656" y="3142780"/>
            <a:ext cx="2808312" cy="70788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    이름</a:t>
            </a:r>
            <a:endParaRPr lang="en-US" altLang="ko-KR" sz="1000" dirty="0" smtClean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휴대폰 번호                  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08562" y="3977785"/>
            <a:ext cx="478723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확인</a:t>
            </a:r>
            <a:endParaRPr lang="ko-KR" altLang="en-US" sz="1000" dirty="0">
              <a:latin typeface="+mn-ea"/>
              <a:ea typeface="+mn-ea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1784648" y="2611542"/>
            <a:ext cx="691276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766658" y="1889449"/>
            <a:ext cx="6642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아이디</a:t>
            </a:r>
            <a:r>
              <a:rPr kumimoji="0" lang="en-US" altLang="ko-KR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/</a:t>
            </a:r>
            <a:r>
              <a:rPr kumimoji="0" lang="ko-KR" altLang="en-US" sz="1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비밀번호 찾기</a:t>
            </a:r>
            <a:endParaRPr kumimoji="0" lang="en-US" altLang="ko-KR" sz="15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아이디와 비밀번호를 </a:t>
            </a:r>
            <a:r>
              <a:rPr kumimoji="0" lang="ko-KR" altLang="en-US" sz="1000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잊어버리셨나요</a:t>
            </a:r>
            <a:r>
              <a:rPr kumimoji="0" lang="en-US" altLang="ko-KR" sz="1000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17529" y="2738662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아이디</a:t>
            </a:r>
            <a:r>
              <a:rPr kumimoji="0" lang="en-US" altLang="ko-KR" sz="12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2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찾기</a:t>
            </a:r>
            <a:endParaRPr kumimoji="0" lang="en-US" altLang="ko-KR" sz="12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04693" y="3977785"/>
            <a:ext cx="504055" cy="246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+mn-ea"/>
              </a:rPr>
              <a:t>취소</a:t>
            </a:r>
            <a:endParaRPr lang="ko-KR" altLang="en-US" sz="1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36587" y="3174524"/>
            <a:ext cx="1080309" cy="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23216" y="4581128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비밀번호</a:t>
            </a:r>
            <a:r>
              <a:rPr kumimoji="0" lang="en-US" altLang="ko-KR" sz="12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2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찾기</a:t>
            </a:r>
            <a:endParaRPr kumimoji="0" lang="en-US" altLang="ko-KR" sz="12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56656" y="5035140"/>
            <a:ext cx="3960440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    이름 </a:t>
            </a:r>
            <a:endParaRPr lang="en-US" altLang="ko-KR" sz="1000" dirty="0" smtClean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8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이메일                             </a:t>
            </a:r>
            <a:r>
              <a:rPr lang="en-US" altLang="ko-KR" sz="1000" dirty="0" smtClean="0">
                <a:latin typeface="+mn-ea"/>
                <a:ea typeface="+mn-ea"/>
              </a:rPr>
              <a:t>@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    휴대폰 번호                  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08562" y="6134953"/>
            <a:ext cx="478723" cy="246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+mn-ea"/>
              </a:rPr>
              <a:t>확인</a:t>
            </a:r>
            <a:endParaRPr lang="ko-KR" altLang="en-US" sz="1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04693" y="6134953"/>
            <a:ext cx="504055" cy="246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+mn-ea"/>
                <a:ea typeface="+mn-ea"/>
              </a:rPr>
              <a:t>취소</a:t>
            </a:r>
            <a:endParaRPr lang="ko-KR" altLang="en-US" sz="1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76411" y="5063379"/>
            <a:ext cx="1080309" cy="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976411" y="5475238"/>
            <a:ext cx="682881" cy="2366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016896" y="5475238"/>
            <a:ext cx="1008112" cy="2366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985714" y="5767294"/>
            <a:ext cx="1080309" cy="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96281" y="5035141"/>
            <a:ext cx="1435648" cy="632822"/>
          </a:xfrm>
          <a:prstGeom prst="borderCallout1">
            <a:avLst>
              <a:gd name="adj1" fmla="val 99270"/>
              <a:gd name="adj2" fmla="val 99554"/>
              <a:gd name="adj3" fmla="val 197221"/>
              <a:gd name="adj4" fmla="val 15575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확인 버튼을 눌러 본인 확인이 되면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생성된 새로운 비밀번호가 등록된 휴대폰 번호로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SMS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발송됨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6629095" y="4941169"/>
            <a:ext cx="1132218" cy="375596"/>
          </a:xfrm>
          <a:prstGeom prst="borderCallout1">
            <a:avLst>
              <a:gd name="adj1" fmla="val 3796"/>
              <a:gd name="adj2" fmla="val -321"/>
              <a:gd name="adj3" fmla="val -226646"/>
              <a:gd name="adj4" fmla="val -20366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취소 버튼을 누르면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로그인 화면으로 돌아감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endCxn id="60" idx="3"/>
          </p:cNvCxnSpPr>
          <p:nvPr/>
        </p:nvCxnSpPr>
        <p:spPr>
          <a:xfrm flipH="1">
            <a:off x="4308748" y="5316764"/>
            <a:ext cx="2320347" cy="941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96281" y="3174524"/>
            <a:ext cx="1436080" cy="347632"/>
          </a:xfrm>
          <a:prstGeom prst="borderCallout1">
            <a:avLst>
              <a:gd name="adj1" fmla="val 99270"/>
              <a:gd name="adj2" fmla="val 99554"/>
              <a:gd name="adj3" fmla="val 271350"/>
              <a:gd name="adj4" fmla="val 154022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확인 버튼을 누르면 아이디를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팝업창을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통해 알려줌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924724" y="3583260"/>
            <a:ext cx="1080309" cy="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4463" y="2723402"/>
            <a:ext cx="2088232" cy="69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홍길동님의 아이디는</a:t>
            </a:r>
            <a:endParaRPr lang="en-US" altLang="ko-KR" sz="1300" dirty="0" smtClean="0">
              <a:latin typeface="+mn-ea"/>
              <a:ea typeface="+mn-ea"/>
            </a:endParaRPr>
          </a:p>
          <a:p>
            <a:r>
              <a:rPr lang="en-US" altLang="ko-KR" sz="1300" dirty="0" smtClean="0">
                <a:latin typeface="+mn-ea"/>
                <a:ea typeface="+mn-ea"/>
              </a:rPr>
              <a:t>                 @</a:t>
            </a:r>
            <a:endParaRPr lang="en-US" altLang="ko-KR" sz="1300" dirty="0">
              <a:latin typeface="+mn-ea"/>
              <a:ea typeface="+mn-ea"/>
            </a:endParaRPr>
          </a:p>
          <a:p>
            <a:r>
              <a:rPr lang="ko-KR" altLang="en-US" sz="1300" dirty="0" smtClean="0">
                <a:latin typeface="+mn-ea"/>
                <a:ea typeface="+mn-ea"/>
              </a:rPr>
              <a:t>입니다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</p:txBody>
      </p:sp>
      <p:cxnSp>
        <p:nvCxnSpPr>
          <p:cNvPr id="11" name="직선 연결선 10"/>
          <p:cNvCxnSpPr>
            <a:endCxn id="48" idx="3"/>
          </p:cNvCxnSpPr>
          <p:nvPr/>
        </p:nvCxnSpPr>
        <p:spPr>
          <a:xfrm flipH="1">
            <a:off x="2787285" y="3403251"/>
            <a:ext cx="2201978" cy="69764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55245" y="2741541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이메일로 가입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40832" y="2275590"/>
            <a:ext cx="3239840" cy="3649178"/>
          </a:xfrm>
          <a:prstGeom prst="roundRect">
            <a:avLst>
              <a:gd name="adj" fmla="val 358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40832" y="4003984"/>
            <a:ext cx="3239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655245" y="3557809"/>
            <a:ext cx="2808312" cy="3231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+mn-ea"/>
                <a:ea typeface="+mn-ea"/>
              </a:rPr>
              <a:t>이메일로 가입</a:t>
            </a: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06794" y="3186234"/>
            <a:ext cx="192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+mn-ea"/>
                <a:ea typeface="+mn-ea"/>
              </a:rPr>
              <a:t>사용 중인 이메일 주소로 회원가입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94" y="5103063"/>
            <a:ext cx="360000" cy="36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60" y="5110051"/>
            <a:ext cx="360000" cy="34838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26" y="5110051"/>
            <a:ext cx="360000" cy="34875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92" y="5095064"/>
            <a:ext cx="360000" cy="36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478" y="5090342"/>
            <a:ext cx="343125" cy="3600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655245" y="418265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소셜 계정 가입</a:t>
            </a:r>
            <a:endParaRPr lang="en-US" altLang="ko-KR" dirty="0" smtClean="0">
              <a:latin typeface="+mn-ea"/>
              <a:ea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96559" y="4641358"/>
            <a:ext cx="1925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+mn-ea"/>
                <a:ea typeface="+mn-ea"/>
              </a:rPr>
              <a:t>인증 절차 없이 간편하게 회원가입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999061" y="1659377"/>
            <a:ext cx="6120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해상교통기술연구소</a:t>
            </a:r>
            <a:endParaRPr kumimoji="0" lang="en-US" altLang="ko-KR" sz="2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82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약관 동의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83960" y="1637813"/>
            <a:ext cx="33139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서비스 약관에 동의해주세요</a:t>
            </a:r>
            <a:r>
              <a:rPr lang="en-US" altLang="ko-KR" sz="1500" dirty="0" smtClean="0">
                <a:latin typeface="+mn-ea"/>
                <a:ea typeface="+mn-ea"/>
              </a:rPr>
              <a:t>.</a:t>
            </a:r>
            <a:endParaRPr lang="en-US" altLang="ko-KR" sz="1500" dirty="0"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358098" y="1566983"/>
            <a:ext cx="3443775" cy="504056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3396354" y="2541795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519795" y="1905104"/>
            <a:ext cx="11209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  <a:ea typeface="+mn-ea"/>
              </a:rPr>
              <a:t>모두 동의합니다</a:t>
            </a:r>
            <a:r>
              <a:rPr lang="en-US" altLang="ko-KR" sz="800" b="1" dirty="0" smtClean="0">
                <a:latin typeface="+mn-ea"/>
                <a:ea typeface="+mn-ea"/>
              </a:rPr>
              <a:t>.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3501434" y="1954114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308261" y="2080317"/>
            <a:ext cx="3263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전체동의는</a:t>
            </a:r>
            <a:r>
              <a:rPr lang="ko-KR" altLang="en-US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필수 및 </a:t>
            </a:r>
            <a:r>
              <a:rPr lang="ko-KR" altLang="en-US" sz="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선택정보에</a:t>
            </a:r>
            <a:r>
              <a:rPr lang="ko-KR" altLang="en-US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대한 동의도 포함되어 있으며</a:t>
            </a:r>
            <a:r>
              <a:rPr lang="en-US" altLang="ko-KR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개별적으로도 동의를 선택하실 수 있습니다</a:t>
            </a:r>
            <a:r>
              <a:rPr lang="en-US" altLang="ko-KR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선택항목에</a:t>
            </a:r>
            <a:r>
              <a:rPr lang="ko-KR" altLang="en-US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대한 동의를 거부하시는 경우에도 서비스는 이용이 가능합니다</a:t>
            </a:r>
            <a:r>
              <a:rPr lang="en-US" altLang="ko-KR" sz="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3623359" y="2562778"/>
            <a:ext cx="11209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  <a:ea typeface="+mn-ea"/>
              </a:rPr>
              <a:t>만 </a:t>
            </a:r>
            <a:r>
              <a:rPr lang="en-US" altLang="ko-KR" sz="800" b="1" dirty="0" smtClean="0">
                <a:latin typeface="+mn-ea"/>
                <a:ea typeface="+mn-ea"/>
              </a:rPr>
              <a:t>14</a:t>
            </a:r>
            <a:r>
              <a:rPr lang="ko-KR" altLang="en-US" sz="800" b="1" dirty="0" smtClean="0">
                <a:latin typeface="+mn-ea"/>
                <a:ea typeface="+mn-ea"/>
              </a:rPr>
              <a:t>세 이상입니다</a:t>
            </a:r>
            <a:r>
              <a:rPr lang="en-US" altLang="ko-KR" sz="800" b="1" dirty="0" smtClean="0">
                <a:latin typeface="+mn-ea"/>
                <a:ea typeface="+mn-ea"/>
              </a:rPr>
              <a:t>.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487646" y="2708984"/>
            <a:ext cx="189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[</a:t>
            </a:r>
            <a:r>
              <a:rPr lang="ko-KR" altLang="en-US" sz="800" b="1" dirty="0" smtClean="0">
                <a:latin typeface="+mn-ea"/>
                <a:ea typeface="+mn-ea"/>
              </a:rPr>
              <a:t>필수</a:t>
            </a:r>
            <a:r>
              <a:rPr lang="en-US" altLang="ko-KR" sz="800" b="1" dirty="0" smtClean="0">
                <a:latin typeface="+mn-ea"/>
                <a:ea typeface="+mn-ea"/>
              </a:rPr>
              <a:t>] </a:t>
            </a:r>
            <a:r>
              <a:rPr lang="ko-KR" altLang="en-US" sz="800" b="1" dirty="0" smtClean="0">
                <a:latin typeface="+mn-ea"/>
                <a:ea typeface="+mn-ea"/>
              </a:rPr>
              <a:t>해상교통기술연구소 약관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 flipV="1">
            <a:off x="3496910" y="276683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15417" y="290849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+mn-ea"/>
                <a:ea typeface="+mn-ea"/>
              </a:rPr>
              <a:t>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Animi </a:t>
            </a:r>
            <a:r>
              <a:rPr lang="en-US" altLang="ko-KR" sz="500" dirty="0" err="1">
                <a:latin typeface="+mn-ea"/>
                <a:ea typeface="+mn-ea"/>
              </a:rPr>
              <a:t>autem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commodi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dolorum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exercitationem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fugit hic,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ipsum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nemo </a:t>
            </a:r>
            <a:r>
              <a:rPr lang="en-US" altLang="ko-KR" sz="500" dirty="0" err="1">
                <a:latin typeface="+mn-ea"/>
                <a:ea typeface="+mn-ea"/>
              </a:rPr>
              <a:t>neque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odio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pariatur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tenetur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ut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veniam</a:t>
            </a:r>
            <a:r>
              <a:rPr lang="en-US" altLang="ko-KR" sz="500" dirty="0">
                <a:latin typeface="+mn-ea"/>
                <a:ea typeface="+mn-ea"/>
              </a:rPr>
              <a:t> vitae </a:t>
            </a:r>
            <a:r>
              <a:rPr lang="en-US" altLang="ko-KR" sz="500" dirty="0" err="1">
                <a:latin typeface="+mn-ea"/>
                <a:ea typeface="+mn-ea"/>
              </a:rPr>
              <a:t>voluptas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voluptatem</a:t>
            </a:r>
            <a:r>
              <a:rPr lang="en-US" altLang="ko-KR" sz="500" dirty="0">
                <a:latin typeface="+mn-ea"/>
                <a:ea typeface="+mn-ea"/>
              </a:rPr>
              <a:t>!</a:t>
            </a:r>
          </a:p>
          <a:p>
            <a:r>
              <a:rPr lang="en-US" altLang="ko-KR" sz="500" dirty="0">
                <a:latin typeface="+mn-ea"/>
                <a:ea typeface="+mn-ea"/>
              </a:rPr>
              <a:t>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Ad </a:t>
            </a:r>
            <a:r>
              <a:rPr lang="en-US" altLang="ko-KR" sz="500" dirty="0" err="1">
                <a:latin typeface="+mn-ea"/>
                <a:ea typeface="+mn-ea"/>
              </a:rPr>
              <a:t>aliquid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atque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beatae</a:t>
            </a:r>
            <a:r>
              <a:rPr lang="en-US" altLang="ko-KR" sz="500" dirty="0">
                <a:latin typeface="+mn-ea"/>
                <a:ea typeface="+mn-ea"/>
              </a:rPr>
              <a:t> culpa </a:t>
            </a:r>
            <a:r>
              <a:rPr lang="en-US" altLang="ko-KR" sz="500" dirty="0" err="1">
                <a:latin typeface="+mn-ea"/>
                <a:ea typeface="+mn-ea"/>
              </a:rPr>
              <a:t>deleniti</a:t>
            </a:r>
            <a:r>
              <a:rPr lang="en-US" altLang="ko-KR" sz="500" dirty="0">
                <a:latin typeface="+mn-ea"/>
                <a:ea typeface="+mn-ea"/>
              </a:rPr>
              <a:t> dicta dolor </a:t>
            </a:r>
            <a:r>
              <a:rPr lang="en-US" altLang="ko-KR" sz="500" dirty="0" err="1">
                <a:latin typeface="+mn-ea"/>
                <a:ea typeface="+mn-ea"/>
              </a:rPr>
              <a:t>ducimus</a:t>
            </a:r>
            <a:r>
              <a:rPr lang="en-US" altLang="ko-KR" sz="500" dirty="0">
                <a:latin typeface="+mn-ea"/>
                <a:ea typeface="+mn-ea"/>
              </a:rPr>
              <a:t> in, </a:t>
            </a:r>
            <a:r>
              <a:rPr lang="en-US" altLang="ko-KR" sz="500" dirty="0" err="1">
                <a:latin typeface="+mn-ea"/>
                <a:ea typeface="+mn-ea"/>
              </a:rPr>
              <a:t>laboriosam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mollitia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nesciunt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nobis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optio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perspiciatis</a:t>
            </a:r>
            <a:r>
              <a:rPr lang="en-US" altLang="ko-KR" sz="500" dirty="0">
                <a:latin typeface="+mn-ea"/>
                <a:ea typeface="+mn-ea"/>
              </a:rPr>
              <a:t> qui </a:t>
            </a:r>
            <a:r>
              <a:rPr lang="en-US" altLang="ko-KR" sz="500" dirty="0" err="1">
                <a:latin typeface="+mn-ea"/>
                <a:ea typeface="+mn-ea"/>
              </a:rPr>
              <a:t>reiciendis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sed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ut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vero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voluptatem</a:t>
            </a:r>
            <a:r>
              <a:rPr lang="en-US" altLang="ko-KR" sz="500" dirty="0">
                <a:latin typeface="+mn-ea"/>
                <a:ea typeface="+mn-ea"/>
              </a:rPr>
              <a:t>!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Dicta </a:t>
            </a:r>
            <a:r>
              <a:rPr lang="en-US" altLang="ko-KR" sz="500" dirty="0" err="1">
                <a:latin typeface="+mn-ea"/>
                <a:ea typeface="+mn-ea"/>
              </a:rPr>
              <a:t>dignissimos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distinctio</a:t>
            </a:r>
            <a:r>
              <a:rPr lang="en-US" altLang="ko-KR" sz="500" dirty="0">
                <a:latin typeface="+mn-ea"/>
                <a:ea typeface="+mn-ea"/>
              </a:rPr>
              <a:t> dolor </a:t>
            </a:r>
            <a:r>
              <a:rPr lang="en-US" altLang="ko-KR" sz="500" dirty="0" err="1">
                <a:latin typeface="+mn-ea"/>
                <a:ea typeface="+mn-ea"/>
              </a:rPr>
              <a:t>dolorem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doloribus</a:t>
            </a:r>
            <a:r>
              <a:rPr lang="en-US" altLang="ko-KR" sz="500" dirty="0">
                <a:latin typeface="+mn-ea"/>
                <a:ea typeface="+mn-ea"/>
              </a:rPr>
              <a:t> error et, </a:t>
            </a:r>
            <a:r>
              <a:rPr lang="en-US" altLang="ko-KR" sz="500" dirty="0" err="1">
                <a:latin typeface="+mn-ea"/>
                <a:ea typeface="+mn-ea"/>
              </a:rPr>
              <a:t>harum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inventore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nesciunt</a:t>
            </a:r>
            <a:r>
              <a:rPr lang="en-US" altLang="ko-KR" sz="500" dirty="0">
                <a:latin typeface="+mn-ea"/>
                <a:ea typeface="+mn-ea"/>
              </a:rPr>
              <a:t> non </a:t>
            </a:r>
            <a:r>
              <a:rPr lang="en-US" altLang="ko-KR" sz="500" dirty="0" err="1">
                <a:latin typeface="+mn-ea"/>
                <a:ea typeface="+mn-ea"/>
              </a:rPr>
              <a:t>odio</a:t>
            </a:r>
            <a:r>
              <a:rPr lang="en-US" altLang="ko-KR" sz="500" dirty="0">
                <a:latin typeface="+mn-ea"/>
                <a:ea typeface="+mn-ea"/>
              </a:rPr>
              <a:t> provident qui </a:t>
            </a:r>
            <a:r>
              <a:rPr lang="en-US" altLang="ko-KR" sz="500" dirty="0" err="1">
                <a:latin typeface="+mn-ea"/>
                <a:ea typeface="+mn-ea"/>
              </a:rPr>
              <a:t>quis</a:t>
            </a:r>
            <a:r>
              <a:rPr lang="en-US" altLang="ko-KR" sz="500" dirty="0">
                <a:latin typeface="+mn-ea"/>
                <a:ea typeface="+mn-ea"/>
              </a:rPr>
              <a:t> quos </a:t>
            </a:r>
            <a:r>
              <a:rPr lang="en-US" altLang="ko-KR" sz="500" dirty="0" err="1">
                <a:latin typeface="+mn-ea"/>
                <a:ea typeface="+mn-ea"/>
              </a:rPr>
              <a:t>sed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voluptatibus</a:t>
            </a:r>
            <a:r>
              <a:rPr lang="en-US" altLang="ko-KR" sz="500" dirty="0" smtClean="0">
                <a:latin typeface="+mn-ea"/>
                <a:ea typeface="+mn-ea"/>
              </a:rPr>
              <a:t>.</a:t>
            </a:r>
            <a:endParaRPr lang="en-US" altLang="ko-KR" sz="500" dirty="0">
              <a:latin typeface="+mn-ea"/>
              <a:ea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38720" y="3561119"/>
            <a:ext cx="189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[</a:t>
            </a:r>
            <a:r>
              <a:rPr lang="ko-KR" altLang="en-US" sz="800" b="1" dirty="0" smtClean="0">
                <a:latin typeface="+mn-ea"/>
                <a:ea typeface="+mn-ea"/>
              </a:rPr>
              <a:t>필수</a:t>
            </a:r>
            <a:r>
              <a:rPr lang="en-US" altLang="ko-KR" sz="800" b="1" dirty="0" smtClean="0">
                <a:latin typeface="+mn-ea"/>
                <a:ea typeface="+mn-ea"/>
              </a:rPr>
              <a:t>] </a:t>
            </a:r>
            <a:r>
              <a:rPr lang="ko-KR" altLang="en-US" sz="800" b="1" dirty="0" smtClean="0">
                <a:latin typeface="+mn-ea"/>
                <a:ea typeface="+mn-ea"/>
              </a:rPr>
              <a:t>개인정보 수집 및 이용 동의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 flipV="1">
            <a:off x="3507745" y="3610129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03579" y="373173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+mn-ea"/>
                <a:ea typeface="+mn-ea"/>
              </a:rPr>
              <a:t>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Animi </a:t>
            </a:r>
            <a:r>
              <a:rPr lang="en-US" altLang="ko-KR" sz="500" dirty="0" err="1">
                <a:latin typeface="+mn-ea"/>
                <a:ea typeface="+mn-ea"/>
              </a:rPr>
              <a:t>autem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commodi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dolorum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exercitationem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fugit hic,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ipsum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nemo </a:t>
            </a:r>
            <a:r>
              <a:rPr lang="en-US" altLang="ko-KR" sz="500" dirty="0" err="1">
                <a:latin typeface="+mn-ea"/>
                <a:ea typeface="+mn-ea"/>
              </a:rPr>
              <a:t>neque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odio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pariatur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tenetur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ut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veniam</a:t>
            </a:r>
            <a:r>
              <a:rPr lang="en-US" altLang="ko-KR" sz="500" dirty="0">
                <a:latin typeface="+mn-ea"/>
                <a:ea typeface="+mn-ea"/>
              </a:rPr>
              <a:t> vitae </a:t>
            </a:r>
            <a:r>
              <a:rPr lang="en-US" altLang="ko-KR" sz="500" dirty="0" err="1">
                <a:latin typeface="+mn-ea"/>
                <a:ea typeface="+mn-ea"/>
              </a:rPr>
              <a:t>voluptas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voluptatem</a:t>
            </a:r>
            <a:r>
              <a:rPr lang="en-US" altLang="ko-KR" sz="500" dirty="0">
                <a:latin typeface="+mn-ea"/>
                <a:ea typeface="+mn-ea"/>
              </a:rPr>
              <a:t>!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Autem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commodi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corporis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debitis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doloremque</a:t>
            </a:r>
            <a:r>
              <a:rPr lang="en-US" altLang="ko-KR" sz="500" dirty="0">
                <a:latin typeface="+mn-ea"/>
                <a:ea typeface="+mn-ea"/>
              </a:rPr>
              <a:t> ex </a:t>
            </a:r>
            <a:r>
              <a:rPr lang="en-US" altLang="ko-KR" sz="500" dirty="0" err="1">
                <a:latin typeface="+mn-ea"/>
                <a:ea typeface="+mn-ea"/>
              </a:rPr>
              <a:t>explicabo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itaque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molestiae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molestias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mollitia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necessitatibus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obcaecati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officiis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quia</a:t>
            </a:r>
            <a:r>
              <a:rPr lang="en-US" altLang="ko-KR" sz="500" dirty="0">
                <a:latin typeface="+mn-ea"/>
                <a:ea typeface="+mn-ea"/>
              </a:rPr>
              <a:t> quo, quod </a:t>
            </a:r>
            <a:r>
              <a:rPr lang="en-US" altLang="ko-KR" sz="500" dirty="0" err="1">
                <a:latin typeface="+mn-ea"/>
                <a:ea typeface="+mn-ea"/>
              </a:rPr>
              <a:t>reprehenderit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sed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temporibus</a:t>
            </a:r>
            <a:r>
              <a:rPr lang="en-US" altLang="ko-KR" sz="500" dirty="0">
                <a:latin typeface="+mn-ea"/>
                <a:ea typeface="+mn-ea"/>
              </a:rPr>
              <a:t>?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Dicta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id ipsum </a:t>
            </a:r>
            <a:r>
              <a:rPr lang="en-US" altLang="ko-KR" sz="500" dirty="0" err="1">
                <a:latin typeface="+mn-ea"/>
                <a:ea typeface="+mn-ea"/>
              </a:rPr>
              <a:t>laborum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laudantium</a:t>
            </a:r>
            <a:r>
              <a:rPr lang="en-US" altLang="ko-KR" sz="500" dirty="0">
                <a:latin typeface="+mn-ea"/>
                <a:ea typeface="+mn-ea"/>
              </a:rPr>
              <a:t>, minima </a:t>
            </a:r>
            <a:r>
              <a:rPr lang="en-US" altLang="ko-KR" sz="500" dirty="0" err="1">
                <a:latin typeface="+mn-ea"/>
                <a:ea typeface="+mn-ea"/>
              </a:rPr>
              <a:t>natus</a:t>
            </a:r>
            <a:r>
              <a:rPr lang="en-US" altLang="ko-KR" sz="500" dirty="0">
                <a:latin typeface="+mn-ea"/>
                <a:ea typeface="+mn-ea"/>
              </a:rPr>
              <a:t> non </a:t>
            </a:r>
            <a:r>
              <a:rPr lang="en-US" altLang="ko-KR" sz="500" dirty="0" err="1">
                <a:latin typeface="+mn-ea"/>
                <a:ea typeface="+mn-ea"/>
              </a:rPr>
              <a:t>numquam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officia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praesentium</a:t>
            </a:r>
            <a:r>
              <a:rPr lang="en-US" altLang="ko-KR" sz="500" dirty="0">
                <a:latin typeface="+mn-ea"/>
                <a:ea typeface="+mn-ea"/>
              </a:rPr>
              <a:t> quam </a:t>
            </a:r>
            <a:r>
              <a:rPr lang="en-US" altLang="ko-KR" sz="500" dirty="0" err="1">
                <a:latin typeface="+mn-ea"/>
                <a:ea typeface="+mn-ea"/>
              </a:rPr>
              <a:t>quisquam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repellat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sed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vel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veniam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Obcaecati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perspiciatis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quas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similique</a:t>
            </a:r>
            <a:r>
              <a:rPr lang="en-US" altLang="ko-KR" sz="500" dirty="0">
                <a:latin typeface="+mn-ea"/>
                <a:ea typeface="+mn-ea"/>
              </a:rPr>
              <a:t>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41983" y="4371993"/>
            <a:ext cx="189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[</a:t>
            </a:r>
            <a:r>
              <a:rPr lang="ko-KR" altLang="en-US" sz="800" b="1" dirty="0" smtClean="0">
                <a:latin typeface="+mn-ea"/>
                <a:ea typeface="+mn-ea"/>
              </a:rPr>
              <a:t>선택</a:t>
            </a:r>
            <a:r>
              <a:rPr lang="en-US" altLang="ko-KR" sz="800" b="1" dirty="0" smtClean="0">
                <a:latin typeface="+mn-ea"/>
                <a:ea typeface="+mn-ea"/>
              </a:rPr>
              <a:t>] </a:t>
            </a:r>
            <a:r>
              <a:rPr lang="ko-KR" altLang="en-US" sz="800" b="1" dirty="0" smtClean="0">
                <a:latin typeface="+mn-ea"/>
                <a:ea typeface="+mn-ea"/>
              </a:rPr>
              <a:t>위치정보 수집 및 이용 동의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 flipV="1">
            <a:off x="3511008" y="4421003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06842" y="4542604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+mn-ea"/>
                <a:ea typeface="+mn-ea"/>
              </a:rPr>
              <a:t>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Animi </a:t>
            </a:r>
            <a:r>
              <a:rPr lang="en-US" altLang="ko-KR" sz="500" dirty="0" err="1">
                <a:latin typeface="+mn-ea"/>
                <a:ea typeface="+mn-ea"/>
              </a:rPr>
              <a:t>autem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commodi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dolorum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exercitationem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fugit hic,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ipsum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nemo </a:t>
            </a:r>
            <a:r>
              <a:rPr lang="en-US" altLang="ko-KR" sz="500" dirty="0" err="1">
                <a:latin typeface="+mn-ea"/>
                <a:ea typeface="+mn-ea"/>
              </a:rPr>
              <a:t>neque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odio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pariatur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tenetur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ut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veniam</a:t>
            </a:r>
            <a:r>
              <a:rPr lang="en-US" altLang="ko-KR" sz="500" dirty="0">
                <a:latin typeface="+mn-ea"/>
                <a:ea typeface="+mn-ea"/>
              </a:rPr>
              <a:t> vitae </a:t>
            </a:r>
            <a:r>
              <a:rPr lang="en-US" altLang="ko-KR" sz="500" dirty="0" err="1">
                <a:latin typeface="+mn-ea"/>
                <a:ea typeface="+mn-ea"/>
              </a:rPr>
              <a:t>voluptas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voluptatem</a:t>
            </a:r>
            <a:r>
              <a:rPr lang="en-US" altLang="ko-KR" sz="500" dirty="0">
                <a:latin typeface="+mn-ea"/>
                <a:ea typeface="+mn-ea"/>
              </a:rPr>
              <a:t>!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Blanditiis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distinctio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magni</a:t>
            </a:r>
            <a:r>
              <a:rPr lang="en-US" altLang="ko-KR" sz="500" dirty="0">
                <a:latin typeface="+mn-ea"/>
                <a:ea typeface="+mn-ea"/>
              </a:rPr>
              <a:t> quae </a:t>
            </a:r>
            <a:r>
              <a:rPr lang="en-US" altLang="ko-KR" sz="500" dirty="0" err="1">
                <a:latin typeface="+mn-ea"/>
                <a:ea typeface="+mn-ea"/>
              </a:rPr>
              <a:t>quaerat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sint</a:t>
            </a:r>
            <a:r>
              <a:rPr lang="en-US" altLang="ko-KR" sz="500" dirty="0">
                <a:latin typeface="+mn-ea"/>
                <a:ea typeface="+mn-ea"/>
              </a:rPr>
              <a:t> vitae. Animi </a:t>
            </a:r>
            <a:r>
              <a:rPr lang="en-US" altLang="ko-KR" sz="500" dirty="0" err="1">
                <a:latin typeface="+mn-ea"/>
                <a:ea typeface="+mn-ea"/>
              </a:rPr>
              <a:t>cumque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ducimus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inventore</a:t>
            </a:r>
            <a:r>
              <a:rPr lang="en-US" altLang="ko-KR" sz="500" dirty="0">
                <a:latin typeface="+mn-ea"/>
                <a:ea typeface="+mn-ea"/>
              </a:rPr>
              <a:t> ipsum </a:t>
            </a:r>
            <a:r>
              <a:rPr lang="en-US" altLang="ko-KR" sz="500" dirty="0" err="1">
                <a:latin typeface="+mn-ea"/>
                <a:ea typeface="+mn-ea"/>
              </a:rPr>
              <a:t>magnam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magni</a:t>
            </a:r>
            <a:r>
              <a:rPr lang="en-US" altLang="ko-KR" sz="500" dirty="0">
                <a:latin typeface="+mn-ea"/>
                <a:ea typeface="+mn-ea"/>
              </a:rPr>
              <a:t> provident </a:t>
            </a:r>
            <a:r>
              <a:rPr lang="en-US" altLang="ko-KR" sz="500" dirty="0" err="1">
                <a:latin typeface="+mn-ea"/>
                <a:ea typeface="+mn-ea"/>
              </a:rPr>
              <a:t>quaerat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ratione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reiciendis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vero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voluptatibus</a:t>
            </a:r>
            <a:r>
              <a:rPr lang="en-US" altLang="ko-KR" sz="500" dirty="0">
                <a:latin typeface="+mn-ea"/>
                <a:ea typeface="+mn-ea"/>
              </a:rPr>
              <a:t>.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Accusamus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aliquam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atque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facilis</a:t>
            </a:r>
            <a:r>
              <a:rPr lang="en-US" altLang="ko-KR" sz="500" dirty="0">
                <a:latin typeface="+mn-ea"/>
                <a:ea typeface="+mn-ea"/>
              </a:rPr>
              <a:t> minus </a:t>
            </a:r>
            <a:r>
              <a:rPr lang="en-US" altLang="ko-KR" sz="500" dirty="0" err="1">
                <a:latin typeface="+mn-ea"/>
                <a:ea typeface="+mn-ea"/>
              </a:rPr>
              <a:t>nam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neque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nesciunt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optio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pariatur</a:t>
            </a:r>
            <a:r>
              <a:rPr lang="en-US" altLang="ko-KR" sz="500" dirty="0">
                <a:latin typeface="+mn-ea"/>
                <a:ea typeface="+mn-ea"/>
              </a:rPr>
              <a:t> provident </a:t>
            </a:r>
            <a:r>
              <a:rPr lang="en-US" altLang="ko-KR" sz="500" dirty="0" err="1">
                <a:latin typeface="+mn-ea"/>
                <a:ea typeface="+mn-ea"/>
              </a:rPr>
              <a:t>ratione</a:t>
            </a:r>
            <a:r>
              <a:rPr lang="en-US" altLang="ko-KR" sz="500" dirty="0">
                <a:latin typeface="+mn-ea"/>
                <a:ea typeface="+mn-ea"/>
              </a:rPr>
              <a:t>, rem </a:t>
            </a:r>
            <a:r>
              <a:rPr lang="en-US" altLang="ko-KR" sz="500" dirty="0" err="1">
                <a:latin typeface="+mn-ea"/>
                <a:ea typeface="+mn-ea"/>
              </a:rPr>
              <a:t>veritatis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voluptas</a:t>
            </a:r>
            <a:r>
              <a:rPr lang="en-US" altLang="ko-KR" sz="500" dirty="0">
                <a:latin typeface="+mn-ea"/>
                <a:ea typeface="+mn-ea"/>
              </a:rPr>
              <a:t>? </a:t>
            </a:r>
            <a:r>
              <a:rPr lang="en-US" altLang="ko-KR" sz="500" dirty="0" err="1">
                <a:latin typeface="+mn-ea"/>
                <a:ea typeface="+mn-ea"/>
              </a:rPr>
              <a:t>Eveniet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possimus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tenetur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vel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voluptatum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Recusandae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ullam</a:t>
            </a:r>
            <a:r>
              <a:rPr lang="en-US" altLang="ko-KR" sz="500" dirty="0">
                <a:latin typeface="+mn-ea"/>
                <a:ea typeface="+mn-ea"/>
              </a:rPr>
              <a:t>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11360" y="5191422"/>
            <a:ext cx="2332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  <a:ea typeface="+mn-ea"/>
              </a:rPr>
              <a:t>[</a:t>
            </a:r>
            <a:r>
              <a:rPr lang="ko-KR" altLang="en-US" sz="800" b="1" dirty="0" smtClean="0">
                <a:latin typeface="+mn-ea"/>
                <a:ea typeface="+mn-ea"/>
              </a:rPr>
              <a:t>선택</a:t>
            </a:r>
            <a:r>
              <a:rPr lang="en-US" altLang="ko-KR" sz="800" b="1" dirty="0" smtClean="0">
                <a:latin typeface="+mn-ea"/>
                <a:ea typeface="+mn-ea"/>
              </a:rPr>
              <a:t>] </a:t>
            </a:r>
            <a:r>
              <a:rPr lang="ko-KR" altLang="en-US" sz="800" b="1" dirty="0" err="1" smtClean="0">
                <a:latin typeface="+mn-ea"/>
                <a:ea typeface="+mn-ea"/>
              </a:rPr>
              <a:t>프로필정보</a:t>
            </a:r>
            <a:r>
              <a:rPr lang="ko-KR" altLang="en-US" sz="800" b="1" dirty="0" smtClean="0">
                <a:latin typeface="+mn-ea"/>
                <a:ea typeface="+mn-ea"/>
              </a:rPr>
              <a:t> 추가 수집 및 이용 동의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 flipV="1">
            <a:off x="3519795" y="5240432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15629" y="5362033"/>
            <a:ext cx="3096344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+mn-ea"/>
                <a:ea typeface="+mn-ea"/>
              </a:rPr>
              <a:t>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Animi </a:t>
            </a:r>
            <a:r>
              <a:rPr lang="en-US" altLang="ko-KR" sz="500" dirty="0" err="1">
                <a:latin typeface="+mn-ea"/>
                <a:ea typeface="+mn-ea"/>
              </a:rPr>
              <a:t>autem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commodi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dolorum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exercitationem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facere</a:t>
            </a:r>
            <a:r>
              <a:rPr lang="en-US" altLang="ko-KR" sz="500" dirty="0">
                <a:latin typeface="+mn-ea"/>
                <a:ea typeface="+mn-ea"/>
              </a:rPr>
              <a:t> fugit hic,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ipsum </a:t>
            </a:r>
            <a:r>
              <a:rPr lang="en-US" altLang="ko-KR" sz="500" dirty="0" err="1">
                <a:latin typeface="+mn-ea"/>
                <a:ea typeface="+mn-ea"/>
              </a:rPr>
              <a:t>modi</a:t>
            </a:r>
            <a:r>
              <a:rPr lang="en-US" altLang="ko-KR" sz="500" dirty="0">
                <a:latin typeface="+mn-ea"/>
                <a:ea typeface="+mn-ea"/>
              </a:rPr>
              <a:t> nemo </a:t>
            </a:r>
            <a:r>
              <a:rPr lang="en-US" altLang="ko-KR" sz="500" dirty="0" err="1">
                <a:latin typeface="+mn-ea"/>
                <a:ea typeface="+mn-ea"/>
              </a:rPr>
              <a:t>neque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odio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pariatur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tenetur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ut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veniam</a:t>
            </a:r>
            <a:r>
              <a:rPr lang="en-US" altLang="ko-KR" sz="500" dirty="0">
                <a:latin typeface="+mn-ea"/>
                <a:ea typeface="+mn-ea"/>
              </a:rPr>
              <a:t> vitae </a:t>
            </a:r>
            <a:r>
              <a:rPr lang="en-US" altLang="ko-KR" sz="500" dirty="0" err="1">
                <a:latin typeface="+mn-ea"/>
                <a:ea typeface="+mn-ea"/>
              </a:rPr>
              <a:t>voluptas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voluptatem</a:t>
            </a:r>
            <a:r>
              <a:rPr lang="en-US" altLang="ko-KR" sz="500" dirty="0">
                <a:latin typeface="+mn-ea"/>
                <a:ea typeface="+mn-ea"/>
              </a:rPr>
              <a:t>!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Ad </a:t>
            </a:r>
            <a:r>
              <a:rPr lang="en-US" altLang="ko-KR" sz="500" dirty="0" err="1">
                <a:latin typeface="+mn-ea"/>
                <a:ea typeface="+mn-ea"/>
              </a:rPr>
              <a:t>asperiores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cumque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harum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impedit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iusto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laudantium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odit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officiis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perferendis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quaerat</a:t>
            </a:r>
            <a:r>
              <a:rPr lang="en-US" altLang="ko-KR" sz="500" dirty="0">
                <a:latin typeface="+mn-ea"/>
                <a:ea typeface="+mn-ea"/>
              </a:rPr>
              <a:t> qui </a:t>
            </a:r>
            <a:r>
              <a:rPr lang="en-US" altLang="ko-KR" sz="500" dirty="0" err="1">
                <a:latin typeface="+mn-ea"/>
                <a:ea typeface="+mn-ea"/>
              </a:rPr>
              <a:t>quibusdam</a:t>
            </a:r>
            <a:r>
              <a:rPr lang="en-US" altLang="ko-KR" sz="500" dirty="0">
                <a:latin typeface="+mn-ea"/>
                <a:ea typeface="+mn-ea"/>
              </a:rPr>
              <a:t> quod </a:t>
            </a:r>
            <a:r>
              <a:rPr lang="en-US" altLang="ko-KR" sz="500" dirty="0" err="1">
                <a:latin typeface="+mn-ea"/>
                <a:ea typeface="+mn-ea"/>
              </a:rPr>
              <a:t>saepe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sed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tempora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voluptates</a:t>
            </a:r>
            <a:r>
              <a:rPr lang="en-US" altLang="ko-KR" sz="500" dirty="0">
                <a:latin typeface="+mn-ea"/>
                <a:ea typeface="+mn-ea"/>
              </a:rPr>
              <a:t>! </a:t>
            </a:r>
            <a:r>
              <a:rPr lang="en-US" altLang="ko-KR" sz="500" dirty="0" err="1">
                <a:latin typeface="+mn-ea"/>
                <a:ea typeface="+mn-ea"/>
              </a:rPr>
              <a:t>Laborum</a:t>
            </a:r>
            <a:r>
              <a:rPr lang="en-US" altLang="ko-KR" sz="500" dirty="0">
                <a:latin typeface="+mn-ea"/>
                <a:ea typeface="+mn-ea"/>
              </a:rPr>
              <a:t> non qui </a:t>
            </a:r>
            <a:r>
              <a:rPr lang="en-US" altLang="ko-KR" sz="500" dirty="0" err="1">
                <a:latin typeface="+mn-ea"/>
                <a:ea typeface="+mn-ea"/>
              </a:rPr>
              <a:t>repellat</a:t>
            </a:r>
            <a:r>
              <a:rPr lang="en-US" altLang="ko-KR" sz="500" dirty="0">
                <a:latin typeface="+mn-ea"/>
                <a:ea typeface="+mn-ea"/>
              </a:rPr>
              <a:t>? Lorem ipsum dolor sit </a:t>
            </a:r>
            <a:r>
              <a:rPr lang="en-US" altLang="ko-KR" sz="500" dirty="0" err="1">
                <a:latin typeface="+mn-ea"/>
                <a:ea typeface="+mn-ea"/>
              </a:rPr>
              <a:t>amet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consectetur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adipisicing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elit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en-US" altLang="ko-KR" sz="500" dirty="0" err="1">
                <a:latin typeface="+mn-ea"/>
                <a:ea typeface="+mn-ea"/>
              </a:rPr>
              <a:t>Accusantium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adipisci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asperiores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blanditiis</a:t>
            </a:r>
            <a:r>
              <a:rPr lang="en-US" altLang="ko-KR" sz="500" dirty="0">
                <a:latin typeface="+mn-ea"/>
                <a:ea typeface="+mn-ea"/>
              </a:rPr>
              <a:t> dicta </a:t>
            </a:r>
            <a:r>
              <a:rPr lang="en-US" altLang="ko-KR" sz="500" dirty="0" err="1">
                <a:latin typeface="+mn-ea"/>
                <a:ea typeface="+mn-ea"/>
              </a:rPr>
              <a:t>distinctio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ducimus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facilis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illo</a:t>
            </a:r>
            <a:r>
              <a:rPr lang="en-US" altLang="ko-KR" sz="500" dirty="0">
                <a:latin typeface="+mn-ea"/>
                <a:ea typeface="+mn-ea"/>
              </a:rPr>
              <a:t> in </a:t>
            </a:r>
            <a:r>
              <a:rPr lang="en-US" altLang="ko-KR" sz="500" dirty="0" err="1">
                <a:latin typeface="+mn-ea"/>
                <a:ea typeface="+mn-ea"/>
              </a:rPr>
              <a:t>ipsam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maxime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en-US" altLang="ko-KR" sz="500" dirty="0" err="1">
                <a:latin typeface="+mn-ea"/>
                <a:ea typeface="+mn-ea"/>
              </a:rPr>
              <a:t>nesciunt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nobis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perferendis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quaerat</a:t>
            </a:r>
            <a:r>
              <a:rPr lang="en-US" altLang="ko-KR" sz="500" dirty="0">
                <a:latin typeface="+mn-ea"/>
                <a:ea typeface="+mn-ea"/>
              </a:rPr>
              <a:t> quam </a:t>
            </a:r>
            <a:r>
              <a:rPr lang="en-US" altLang="ko-KR" sz="500" dirty="0" err="1">
                <a:latin typeface="+mn-ea"/>
                <a:ea typeface="+mn-ea"/>
              </a:rPr>
              <a:t>quia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sapiente</a:t>
            </a:r>
            <a:r>
              <a:rPr lang="en-US" altLang="ko-KR" sz="500" dirty="0">
                <a:latin typeface="+mn-ea"/>
                <a:ea typeface="+mn-ea"/>
              </a:rPr>
              <a:t> </a:t>
            </a:r>
            <a:r>
              <a:rPr lang="en-US" altLang="ko-KR" sz="500" dirty="0" err="1">
                <a:latin typeface="+mn-ea"/>
                <a:ea typeface="+mn-ea"/>
              </a:rPr>
              <a:t>sequi</a:t>
            </a:r>
            <a:r>
              <a:rPr lang="en-US" altLang="ko-KR" sz="500" dirty="0">
                <a:latin typeface="+mn-ea"/>
                <a:ea typeface="+mn-ea"/>
              </a:rPr>
              <a:t>, vitae </a:t>
            </a:r>
            <a:r>
              <a:rPr lang="en-US" altLang="ko-KR" sz="500" dirty="0" err="1">
                <a:latin typeface="+mn-ea"/>
                <a:ea typeface="+mn-ea"/>
              </a:rPr>
              <a:t>voluptates</a:t>
            </a:r>
            <a:r>
              <a:rPr lang="en-US" altLang="ko-KR" sz="5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6526740" y="5404099"/>
            <a:ext cx="137408" cy="614868"/>
            <a:chOff x="5584753" y="5530572"/>
            <a:chExt cx="137408" cy="614868"/>
          </a:xfrm>
        </p:grpSpPr>
        <p:sp>
          <p:nvSpPr>
            <p:cNvPr id="98" name="직사각형 97"/>
            <p:cNvSpPr/>
            <p:nvPr/>
          </p:nvSpPr>
          <p:spPr>
            <a:xfrm>
              <a:off x="5584753" y="5530572"/>
              <a:ext cx="137408" cy="614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9" name="이등변 삼각형 98"/>
            <p:cNvSpPr/>
            <p:nvPr/>
          </p:nvSpPr>
          <p:spPr>
            <a:xfrm>
              <a:off x="5610369" y="5552493"/>
              <a:ext cx="108000" cy="684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0" name="이등변 삼각형 99"/>
            <p:cNvSpPr/>
            <p:nvPr/>
          </p:nvSpPr>
          <p:spPr>
            <a:xfrm rot="10800000" flipH="1">
              <a:off x="5603744" y="6051590"/>
              <a:ext cx="107860" cy="6810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593761" y="5784119"/>
              <a:ext cx="128400" cy="2457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613818" y="6152229"/>
            <a:ext cx="2808312" cy="3231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+mn-ea"/>
                <a:ea typeface="+mn-ea"/>
              </a:rPr>
              <a:t>다음</a:t>
            </a: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56856" y="1068358"/>
            <a:ext cx="292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해상교통기술연구소</a:t>
            </a:r>
            <a:endParaRPr kumimoji="0" lang="en-US" altLang="ko-KR" sz="2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6524846" y="4568580"/>
            <a:ext cx="137408" cy="614868"/>
            <a:chOff x="5584753" y="5530572"/>
            <a:chExt cx="137408" cy="614868"/>
          </a:xfrm>
        </p:grpSpPr>
        <p:sp>
          <p:nvSpPr>
            <p:cNvPr id="105" name="직사각형 104"/>
            <p:cNvSpPr/>
            <p:nvPr/>
          </p:nvSpPr>
          <p:spPr>
            <a:xfrm>
              <a:off x="5584753" y="5530572"/>
              <a:ext cx="137408" cy="614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6" name="이등변 삼각형 105"/>
            <p:cNvSpPr/>
            <p:nvPr/>
          </p:nvSpPr>
          <p:spPr>
            <a:xfrm>
              <a:off x="5610369" y="5552493"/>
              <a:ext cx="108000" cy="684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이등변 삼각형 106"/>
            <p:cNvSpPr/>
            <p:nvPr/>
          </p:nvSpPr>
          <p:spPr>
            <a:xfrm rot="10800000" flipH="1">
              <a:off x="5603744" y="6051590"/>
              <a:ext cx="107860" cy="6810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593761" y="5784119"/>
              <a:ext cx="128400" cy="2457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525800" y="3760596"/>
            <a:ext cx="137408" cy="614868"/>
            <a:chOff x="5584753" y="5530572"/>
            <a:chExt cx="137408" cy="614868"/>
          </a:xfrm>
        </p:grpSpPr>
        <p:sp>
          <p:nvSpPr>
            <p:cNvPr id="110" name="직사각형 109"/>
            <p:cNvSpPr/>
            <p:nvPr/>
          </p:nvSpPr>
          <p:spPr>
            <a:xfrm>
              <a:off x="5584753" y="5530572"/>
              <a:ext cx="137408" cy="614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1" name="이등변 삼각형 110"/>
            <p:cNvSpPr/>
            <p:nvPr/>
          </p:nvSpPr>
          <p:spPr>
            <a:xfrm>
              <a:off x="5610369" y="5552493"/>
              <a:ext cx="108000" cy="684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2" name="이등변 삼각형 111"/>
            <p:cNvSpPr/>
            <p:nvPr/>
          </p:nvSpPr>
          <p:spPr>
            <a:xfrm rot="10800000" flipH="1">
              <a:off x="5603744" y="6051590"/>
              <a:ext cx="107860" cy="6810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593761" y="5784119"/>
              <a:ext cx="128400" cy="2457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21583" y="2942677"/>
            <a:ext cx="137408" cy="614868"/>
            <a:chOff x="5584753" y="5530572"/>
            <a:chExt cx="137408" cy="614868"/>
          </a:xfrm>
        </p:grpSpPr>
        <p:sp>
          <p:nvSpPr>
            <p:cNvPr id="115" name="직사각형 114"/>
            <p:cNvSpPr/>
            <p:nvPr/>
          </p:nvSpPr>
          <p:spPr>
            <a:xfrm>
              <a:off x="5584753" y="5530572"/>
              <a:ext cx="137408" cy="614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6" name="이등변 삼각형 115"/>
            <p:cNvSpPr/>
            <p:nvPr/>
          </p:nvSpPr>
          <p:spPr>
            <a:xfrm>
              <a:off x="5610369" y="5552493"/>
              <a:ext cx="108000" cy="684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7" name="이등변 삼각형 116"/>
            <p:cNvSpPr/>
            <p:nvPr/>
          </p:nvSpPr>
          <p:spPr>
            <a:xfrm rot="10800000" flipH="1">
              <a:off x="5603744" y="6051590"/>
              <a:ext cx="107860" cy="6810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593761" y="5784119"/>
              <a:ext cx="128400" cy="2457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 flipV="1">
            <a:off x="3496910" y="260519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61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165" y="758905"/>
            <a:ext cx="5720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약관 동의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정보 입력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368824" y="2132856"/>
            <a:ext cx="3239840" cy="3073114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41359" y="2284394"/>
            <a:ext cx="28083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이름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0770" y="3707026"/>
            <a:ext cx="28083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비밀번호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0770" y="4708038"/>
            <a:ext cx="2808312" cy="3231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+mn-ea"/>
                <a:ea typeface="+mn-ea"/>
              </a:rPr>
              <a:t>회원가입</a:t>
            </a: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41359" y="2702692"/>
            <a:ext cx="28083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이메일 주소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41359" y="3204859"/>
            <a:ext cx="28083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전화번호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err="1" smtClean="0">
                <a:latin typeface="+mn-ea"/>
                <a:ea typeface="+mn-ea"/>
              </a:rPr>
              <a:t>입력양식</a:t>
            </a:r>
            <a:r>
              <a:rPr lang="en-US" altLang="ko-KR" sz="1200" dirty="0" smtClean="0">
                <a:latin typeface="+mn-ea"/>
                <a:ea typeface="+mn-ea"/>
              </a:rPr>
              <a:t>: 010-0000-0000)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41359" y="4210106"/>
            <a:ext cx="280831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비밀번호를 한 번 더 입력해주세요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484200" y="1404608"/>
            <a:ext cx="292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해상교통기술연구소</a:t>
            </a:r>
            <a:endParaRPr kumimoji="0" lang="en-US" altLang="ko-KR" sz="2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718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165" y="758905"/>
            <a:ext cx="6382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Log in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약관 동의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정보 입력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회원가입 완료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8473" y="2504257"/>
            <a:ext cx="308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회원가입</a:t>
            </a:r>
            <a:r>
              <a:rPr lang="ko-KR" altLang="en-US" dirty="0" smtClean="0">
                <a:latin typeface="+mn-ea"/>
                <a:ea typeface="+mn-ea"/>
              </a:rPr>
              <a:t>이 완료되었습니다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52800" y="2204864"/>
            <a:ext cx="3672408" cy="3865202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527113" y="2976251"/>
            <a:ext cx="3007415" cy="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4588" y="5235424"/>
            <a:ext cx="2808312" cy="3231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mtClean="0">
                <a:solidFill>
                  <a:schemeClr val="bg1"/>
                </a:solidFill>
                <a:latin typeface="+mn-ea"/>
                <a:ea typeface="+mn-ea"/>
              </a:rPr>
              <a:t>로그인하기</a:t>
            </a: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1884" y="3150588"/>
            <a:ext cx="308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해상교통기술연구소 회원가입을 환영합니다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sz="1000" dirty="0" smtClean="0">
                <a:latin typeface="+mn-ea"/>
                <a:ea typeface="+mn-ea"/>
              </a:rPr>
              <a:t>아래 버튼을 누르시면 로그인 페이지로 이동합니다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4588" y="3862173"/>
            <a:ext cx="29499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회원가입일시</a:t>
            </a:r>
            <a:r>
              <a:rPr lang="en-US" altLang="ko-KR" sz="1000" dirty="0" smtClean="0">
                <a:latin typeface="+mn-ea"/>
                <a:ea typeface="+mn-ea"/>
              </a:rPr>
              <a:t>:</a:t>
            </a:r>
          </a:p>
          <a:p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이름</a:t>
            </a:r>
            <a:r>
              <a:rPr lang="en-US" altLang="ko-KR" sz="1000" dirty="0" smtClean="0">
                <a:latin typeface="+mn-ea"/>
                <a:ea typeface="+mn-ea"/>
              </a:rPr>
              <a:t>:</a:t>
            </a:r>
          </a:p>
          <a:p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이메일 아이디</a:t>
            </a:r>
            <a:r>
              <a:rPr lang="en-US" altLang="ko-KR" sz="1000" dirty="0">
                <a:latin typeface="+mn-ea"/>
                <a:ea typeface="+mn-ea"/>
              </a:rPr>
              <a:t>: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8579" y="3859875"/>
            <a:ext cx="11521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2021.08.04</a:t>
            </a: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undefined</a:t>
            </a: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undefined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484200" y="1404608"/>
            <a:ext cx="292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해상교통기술연구소</a:t>
            </a:r>
            <a:endParaRPr kumimoji="0" lang="en-US" altLang="ko-KR" sz="2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04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1. Live ship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25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lt"/>
              </a:rPr>
              <a:t>- </a:t>
            </a:r>
            <a:r>
              <a:rPr lang="ko-KR" altLang="en-US" sz="1200" b="1" dirty="0">
                <a:latin typeface="+mn-lt"/>
              </a:rPr>
              <a:t>사용목적에 따라 기능이 다름</a:t>
            </a:r>
            <a:r>
              <a:rPr lang="en-US" altLang="ko-KR" sz="1200" b="1" dirty="0">
                <a:latin typeface="+mn-lt"/>
              </a:rPr>
              <a:t>. </a:t>
            </a:r>
            <a:endParaRPr lang="ko-KR" altLang="en-US" sz="1200" b="1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2293556"/>
            <a:ext cx="7401676" cy="4519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9" name="설명선 1 18"/>
          <p:cNvSpPr/>
          <p:nvPr/>
        </p:nvSpPr>
        <p:spPr>
          <a:xfrm>
            <a:off x="7833320" y="1980161"/>
            <a:ext cx="1440309" cy="243475"/>
          </a:xfrm>
          <a:prstGeom prst="borderCallout1">
            <a:avLst>
              <a:gd name="adj1" fmla="val 59"/>
              <a:gd name="adj2" fmla="val -805"/>
              <a:gd name="adj3" fmla="val 55804"/>
              <a:gd name="adj4" fmla="val -2694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상단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메뉴바는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계속 유지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설명선 1 19"/>
          <p:cNvSpPr/>
          <p:nvPr/>
        </p:nvSpPr>
        <p:spPr>
          <a:xfrm>
            <a:off x="7859639" y="2790843"/>
            <a:ext cx="936104" cy="271463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선박검색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설명선 1 20"/>
          <p:cNvSpPr/>
          <p:nvPr/>
        </p:nvSpPr>
        <p:spPr>
          <a:xfrm>
            <a:off x="7859638" y="3269386"/>
            <a:ext cx="1800200" cy="271463"/>
          </a:xfrm>
          <a:prstGeom prst="borderCallout1">
            <a:avLst>
              <a:gd name="adj1" fmla="val 59"/>
              <a:gd name="adj2" fmla="val -805"/>
              <a:gd name="adj3" fmla="val 69840"/>
              <a:gd name="adj4" fmla="val -2487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화면에 나오는 선박 설정하는 메뉴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7810485" y="5780334"/>
            <a:ext cx="1970516" cy="271463"/>
          </a:xfrm>
          <a:prstGeom prst="borderCallout1">
            <a:avLst>
              <a:gd name="adj1" fmla="val 45992"/>
              <a:gd name="adj2" fmla="val 39"/>
              <a:gd name="adj3" fmla="val 51849"/>
              <a:gd name="adj4" fmla="val -2209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layers</a:t>
            </a:r>
            <a:br>
              <a:rPr lang="en-US" altLang="ko-KR" sz="8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화면에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나오는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ENC,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해도상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객체 표시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..</a:t>
            </a:r>
          </a:p>
        </p:txBody>
      </p:sp>
      <p:sp>
        <p:nvSpPr>
          <p:cNvPr id="23" name="설명선 1 22"/>
          <p:cNvSpPr/>
          <p:nvPr/>
        </p:nvSpPr>
        <p:spPr>
          <a:xfrm>
            <a:off x="7848336" y="6318377"/>
            <a:ext cx="1296144" cy="271463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거리재기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방위재기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26" name="설명선 1 38">
            <a:extLst>
              <a:ext uri="{FF2B5EF4-FFF2-40B4-BE49-F238E27FC236}">
                <a16:creationId xmlns:a16="http://schemas.microsoft.com/office/drawing/2014/main" id="{ED415672-47C3-4462-8DF4-57D08E88E5DD}"/>
              </a:ext>
            </a:extLst>
          </p:cNvPr>
          <p:cNvSpPr/>
          <p:nvPr/>
        </p:nvSpPr>
        <p:spPr>
          <a:xfrm>
            <a:off x="7859638" y="3704513"/>
            <a:ext cx="1296144" cy="271463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해역 기상 화면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58472" y="1216612"/>
            <a:ext cx="60689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  <a:hlinkClick r:id="rId4"/>
              </a:rPr>
              <a:t>https://</a:t>
            </a:r>
            <a:r>
              <a:rPr lang="ko-KR" altLang="en-US" sz="1300" dirty="0" smtClean="0">
                <a:latin typeface="+mn-ea"/>
                <a:ea typeface="+mn-ea"/>
                <a:hlinkClick r:id="rId4"/>
              </a:rPr>
              <a:t>dev.vtstechlab.com/service_optimal_path.html</a:t>
            </a:r>
            <a:endParaRPr lang="en-US" altLang="ko-KR" sz="1300" dirty="0" smtClean="0">
              <a:latin typeface="+mn-ea"/>
              <a:ea typeface="+mn-ea"/>
            </a:endParaRPr>
          </a:p>
          <a:p>
            <a:r>
              <a:rPr lang="ko-KR" altLang="en-US" sz="1300" dirty="0" smtClean="0">
                <a:solidFill>
                  <a:srgbClr val="FF0000"/>
                </a:solidFill>
                <a:latin typeface="+mn-ea"/>
                <a:ea typeface="+mn-ea"/>
              </a:rPr>
              <a:t>링크 연결 시 첫 화면이 </a:t>
            </a:r>
            <a:r>
              <a:rPr lang="en-US" altLang="ko-KR" sz="1300" dirty="0" smtClean="0">
                <a:solidFill>
                  <a:srgbClr val="FF0000"/>
                </a:solidFill>
                <a:latin typeface="+mn-ea"/>
                <a:ea typeface="+mn-ea"/>
              </a:rPr>
              <a:t>Live ship </a:t>
            </a:r>
            <a:r>
              <a:rPr lang="ko-KR" altLang="en-US" sz="1300" dirty="0" smtClean="0">
                <a:solidFill>
                  <a:srgbClr val="FF0000"/>
                </a:solidFill>
                <a:latin typeface="+mn-ea"/>
                <a:ea typeface="+mn-ea"/>
              </a:rPr>
              <a:t>이 나타나게</a:t>
            </a:r>
            <a:endParaRPr lang="ko-KR" altLang="en-US" sz="13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40" name="Picture 2" descr="distance Icon 6681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uler Icon 1884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8" descr="Crosshair Icon 4159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2FED7BF-DFA4-4130-8ABE-30F9EDB7C0D3}"/>
              </a:ext>
            </a:extLst>
          </p:cNvPr>
          <p:cNvGrpSpPr/>
          <p:nvPr/>
        </p:nvGrpSpPr>
        <p:grpSpPr>
          <a:xfrm>
            <a:off x="4571134" y="2929774"/>
            <a:ext cx="1757685" cy="1032092"/>
            <a:chOff x="2458053" y="2497849"/>
            <a:chExt cx="1757685" cy="103209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E715F32-9E00-4170-9410-2CDD3397A8E1}"/>
                </a:ext>
              </a:extLst>
            </p:cNvPr>
            <p:cNvSpPr/>
            <p:nvPr/>
          </p:nvSpPr>
          <p:spPr>
            <a:xfrm>
              <a:off x="2459581" y="2497849"/>
              <a:ext cx="1756157" cy="101566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10232C-DC1D-4B66-8AAA-0DF418F26282}"/>
                </a:ext>
              </a:extLst>
            </p:cNvPr>
            <p:cNvSpPr txBox="1"/>
            <p:nvPr/>
          </p:nvSpPr>
          <p:spPr>
            <a:xfrm>
              <a:off x="2458053" y="2514278"/>
              <a:ext cx="17561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en-US" altLang="ko-KR" sz="1200" b="1" dirty="0">
                  <a:latin typeface="+mn-lt"/>
                </a:rPr>
                <a:t>CPA: </a:t>
              </a:r>
            </a:p>
            <a:p>
              <a:r>
                <a:rPr lang="en-US" altLang="ko-KR" sz="1200" b="1" dirty="0">
                  <a:latin typeface="+mn-lt"/>
                </a:rPr>
                <a:t>TCPA : </a:t>
              </a:r>
            </a:p>
            <a:p>
              <a:r>
                <a:rPr lang="ko-KR" altLang="en-US" sz="1200" b="1" dirty="0">
                  <a:latin typeface="+mn-lt"/>
                </a:rPr>
                <a:t>충돌위험 제외 선종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en-US" altLang="ko-KR" sz="1200" b="1" dirty="0">
                  <a:latin typeface="+mn-lt"/>
                </a:rPr>
                <a:t>… </a:t>
              </a: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E58DB09-D366-4C64-B7C0-DC45AD9377A6}"/>
              </a:ext>
            </a:extLst>
          </p:cNvPr>
          <p:cNvCxnSpPr>
            <a:cxnSpLocks/>
          </p:cNvCxnSpPr>
          <p:nvPr/>
        </p:nvCxnSpPr>
        <p:spPr>
          <a:xfrm>
            <a:off x="6334071" y="3958464"/>
            <a:ext cx="796461" cy="37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11BED3D-BB86-4B48-953E-8492A4A200C1}"/>
              </a:ext>
            </a:extLst>
          </p:cNvPr>
          <p:cNvGrpSpPr/>
          <p:nvPr/>
        </p:nvGrpSpPr>
        <p:grpSpPr>
          <a:xfrm>
            <a:off x="2786513" y="4194341"/>
            <a:ext cx="1806987" cy="913966"/>
            <a:chOff x="2459581" y="2497849"/>
            <a:chExt cx="1806987" cy="913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CB9FFE3-CFC3-4751-BB17-624B509F4739}"/>
                </a:ext>
              </a:extLst>
            </p:cNvPr>
            <p:cNvSpPr/>
            <p:nvPr/>
          </p:nvSpPr>
          <p:spPr>
            <a:xfrm>
              <a:off x="2459581" y="2497849"/>
              <a:ext cx="1756157" cy="913966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2E641E-304E-4C29-B682-5FBE7CCDAE02}"/>
                </a:ext>
              </a:extLst>
            </p:cNvPr>
            <p:cNvSpPr txBox="1"/>
            <p:nvPr/>
          </p:nvSpPr>
          <p:spPr>
            <a:xfrm>
              <a:off x="2510411" y="2539333"/>
              <a:ext cx="17561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ko-KR" altLang="en-US" sz="1200" b="1" dirty="0">
                  <a:latin typeface="+mn-lt"/>
                </a:rPr>
                <a:t>통계정보 선택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ko-KR" altLang="en-US" sz="1200" b="1" dirty="0">
                  <a:latin typeface="+mn-lt"/>
                </a:rPr>
                <a:t>조회 기간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ko-KR" altLang="en-US" sz="1200" b="1" dirty="0">
                  <a:latin typeface="+mn-lt"/>
                </a:rPr>
                <a:t>시각화 방식</a:t>
              </a:r>
              <a:r>
                <a:rPr lang="en-US" altLang="ko-KR" sz="1200" b="1" dirty="0">
                  <a:latin typeface="+mn-lt"/>
                </a:rPr>
                <a:t>: </a:t>
              </a: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AD0C022-7519-46B7-B81E-63B0AE303B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548443" y="4755815"/>
            <a:ext cx="2577411" cy="8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7426781" y="4075134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 선박 실시간 충돌 위험도 </a:t>
            </a:r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>
                <a:latin typeface="+mn-lt"/>
              </a:rPr>
              <a:t>표시 기능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426780" y="4536799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→과거 선박충돌 통계 표시</a:t>
            </a: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 err="1">
                <a:latin typeface="+mn-lt"/>
              </a:rPr>
              <a:t>히트맵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조우</a:t>
            </a:r>
            <a:r>
              <a:rPr lang="en-US" altLang="ko-KR" sz="1200" b="1" dirty="0">
                <a:latin typeface="+mn-lt"/>
              </a:rPr>
              <a:t>point)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11948" y="5059794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 항로 통항 정보 표시 </a:t>
            </a: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 err="1">
                <a:latin typeface="+mn-lt"/>
              </a:rPr>
              <a:t>선박통항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Big Data</a:t>
            </a:r>
            <a:r>
              <a:rPr lang="ko-KR" altLang="en-US" sz="1200" b="1" dirty="0">
                <a:latin typeface="+mn-lt"/>
              </a:rPr>
              <a:t>에서 가져옴</a:t>
            </a:r>
            <a:r>
              <a:rPr lang="en-US" altLang="ko-KR" sz="1200" b="1" dirty="0">
                <a:latin typeface="+mn-lt"/>
              </a:rPr>
              <a:t>)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1" name="직선 연결선 80"/>
            <p:cNvCxnSpPr>
              <a:stCxn id="80" idx="0"/>
              <a:endCxn id="80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모서리가 둥근 직사각형 81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205186D-3FBC-4274-A2F8-FA69CEB02993}"/>
              </a:ext>
            </a:extLst>
          </p:cNvPr>
          <p:cNvGrpSpPr/>
          <p:nvPr/>
        </p:nvGrpSpPr>
        <p:grpSpPr>
          <a:xfrm>
            <a:off x="3588050" y="5180573"/>
            <a:ext cx="1806987" cy="687815"/>
            <a:chOff x="2459581" y="2497849"/>
            <a:chExt cx="1806987" cy="68781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15AC14F-EA5B-415D-9AFB-2399513027B5}"/>
                </a:ext>
              </a:extLst>
            </p:cNvPr>
            <p:cNvSpPr/>
            <p:nvPr/>
          </p:nvSpPr>
          <p:spPr>
            <a:xfrm>
              <a:off x="2459581" y="2497849"/>
              <a:ext cx="1756157" cy="68781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B5C62A-CDDE-4B33-B362-1D9A4BDDFF3B}"/>
                </a:ext>
              </a:extLst>
            </p:cNvPr>
            <p:cNvSpPr txBox="1"/>
            <p:nvPr/>
          </p:nvSpPr>
          <p:spPr>
            <a:xfrm>
              <a:off x="2510411" y="2539333"/>
              <a:ext cx="17561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ko-KR" altLang="en-US" sz="1200" b="1" dirty="0">
                  <a:latin typeface="+mn-lt"/>
                </a:rPr>
                <a:t>항로 교통량 수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en-US" altLang="ko-KR" sz="1200" b="1" dirty="0">
                  <a:latin typeface="+mn-lt"/>
                </a:rPr>
                <a:t>…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pic>
        <p:nvPicPr>
          <p:cNvPr id="2050" name="Picture 2" descr="Layers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3D529AD-45C6-426B-84AA-6F9633DDEA4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5395037" y="5312141"/>
            <a:ext cx="1730817" cy="23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5659" y="1545657"/>
            <a:ext cx="9779382" cy="524092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8" name="직선 연결선 67"/>
            <p:cNvCxnSpPr>
              <a:stCxn id="67" idx="0"/>
              <a:endCxn id="67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모서리가 둥근 직사각형 68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72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57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5990E-220D-4E41-9327-9DF9AD5B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14818"/>
          <a:stretch/>
        </p:blipFill>
        <p:spPr>
          <a:xfrm>
            <a:off x="64598" y="2298488"/>
            <a:ext cx="7403877" cy="4514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89750" y="1933944"/>
            <a:ext cx="7403877" cy="385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 검색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설명선 1 13"/>
          <p:cNvSpPr/>
          <p:nvPr/>
        </p:nvSpPr>
        <p:spPr>
          <a:xfrm>
            <a:off x="7833320" y="2790843"/>
            <a:ext cx="936104" cy="271463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선박검색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8452" y="2787430"/>
            <a:ext cx="1962027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/>
              <a:t>선박 검색</a:t>
            </a:r>
            <a:r>
              <a:rPr lang="ko-KR" altLang="en-US" sz="1500" dirty="0"/>
              <a:t> 화면</a:t>
            </a:r>
            <a:endParaRPr lang="en-US" altLang="ko-KR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3622180" y="3126931"/>
            <a:ext cx="1916110" cy="3205068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C5017-3149-4647-9A05-399745188BE6}"/>
              </a:ext>
            </a:extLst>
          </p:cNvPr>
          <p:cNvSpPr txBox="1"/>
          <p:nvPr/>
        </p:nvSpPr>
        <p:spPr>
          <a:xfrm>
            <a:off x="4284931" y="3169552"/>
            <a:ext cx="569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선명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3622179" y="3433242"/>
            <a:ext cx="1916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MMSI : 000000</a:t>
            </a:r>
          </a:p>
          <a:p>
            <a:r>
              <a:rPr lang="en-US" altLang="ko-KR" sz="1200" b="1" dirty="0" err="1"/>
              <a:t>Shiptype</a:t>
            </a:r>
            <a:r>
              <a:rPr lang="en-US" altLang="ko-KR" sz="1200" b="1" dirty="0"/>
              <a:t> : ~~</a:t>
            </a:r>
          </a:p>
          <a:p>
            <a:r>
              <a:rPr lang="en-US" altLang="ko-KR" sz="1200" b="1" dirty="0"/>
              <a:t>Destination : </a:t>
            </a:r>
          </a:p>
          <a:p>
            <a:r>
              <a:rPr lang="en-US" altLang="ko-KR" sz="1200" b="1" dirty="0"/>
              <a:t>Course : </a:t>
            </a:r>
          </a:p>
          <a:p>
            <a:r>
              <a:rPr lang="en-US" altLang="ko-KR" sz="1200" b="1" dirty="0"/>
              <a:t>Speed : </a:t>
            </a:r>
          </a:p>
          <a:p>
            <a:r>
              <a:rPr lang="en-US" altLang="ko-KR" sz="1200" b="1" dirty="0"/>
              <a:t>Heading : </a:t>
            </a:r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4319E-A98D-45A4-AAE6-E6DF65552844}"/>
              </a:ext>
            </a:extLst>
          </p:cNvPr>
          <p:cNvSpPr txBox="1"/>
          <p:nvPr/>
        </p:nvSpPr>
        <p:spPr>
          <a:xfrm>
            <a:off x="3636001" y="4746946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항적과거</a:t>
            </a:r>
            <a:r>
              <a:rPr lang="ko-KR" altLang="en-US" sz="1200" b="1" dirty="0"/>
              <a:t> 조회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109CA1-45C2-412B-B36E-D0E22F7775B9}"/>
              </a:ext>
            </a:extLst>
          </p:cNvPr>
          <p:cNvSpPr/>
          <p:nvPr/>
        </p:nvSpPr>
        <p:spPr>
          <a:xfrm>
            <a:off x="4753617" y="4779074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4B52A-E6B8-4B23-8CA2-245CA95A2D9E}"/>
              </a:ext>
            </a:extLst>
          </p:cNvPr>
          <p:cNvCxnSpPr>
            <a:cxnSpLocks/>
          </p:cNvCxnSpPr>
          <p:nvPr/>
        </p:nvCxnSpPr>
        <p:spPr>
          <a:xfrm>
            <a:off x="4800172" y="4896987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F3A699-5527-4944-B3C4-58C6A3BFCDDD}"/>
              </a:ext>
            </a:extLst>
          </p:cNvPr>
          <p:cNvSpPr/>
          <p:nvPr/>
        </p:nvSpPr>
        <p:spPr>
          <a:xfrm>
            <a:off x="3713299" y="4740639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A806E-C4FC-42E7-82B1-BAE3FCB91FF6}"/>
              </a:ext>
            </a:extLst>
          </p:cNvPr>
          <p:cNvSpPr txBox="1"/>
          <p:nvPr/>
        </p:nvSpPr>
        <p:spPr>
          <a:xfrm>
            <a:off x="3636001" y="5213707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항적예측 조회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5DEF6E-3AEF-4AE6-BEB9-94231D6C1903}"/>
              </a:ext>
            </a:extLst>
          </p:cNvPr>
          <p:cNvSpPr/>
          <p:nvPr/>
        </p:nvSpPr>
        <p:spPr>
          <a:xfrm>
            <a:off x="4753617" y="5245835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154063A-9E9B-42E6-87FA-AD4DCC75C08B}"/>
              </a:ext>
            </a:extLst>
          </p:cNvPr>
          <p:cNvCxnSpPr>
            <a:cxnSpLocks/>
          </p:cNvCxnSpPr>
          <p:nvPr/>
        </p:nvCxnSpPr>
        <p:spPr>
          <a:xfrm>
            <a:off x="4800172" y="5363748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F541C5-E614-4668-9890-9BC5C88DC501}"/>
              </a:ext>
            </a:extLst>
          </p:cNvPr>
          <p:cNvSpPr/>
          <p:nvPr/>
        </p:nvSpPr>
        <p:spPr>
          <a:xfrm>
            <a:off x="3713299" y="5207400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cxnSp>
        <p:nvCxnSpPr>
          <p:cNvPr id="50" name="직선 연결선 49"/>
          <p:cNvCxnSpPr>
            <a:endCxn id="15" idx="3"/>
          </p:cNvCxnSpPr>
          <p:nvPr/>
        </p:nvCxnSpPr>
        <p:spPr>
          <a:xfrm flipH="1">
            <a:off x="5550479" y="2926576"/>
            <a:ext cx="1368218" cy="2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1" name="직선 연결선 60"/>
            <p:cNvCxnSpPr>
              <a:stCxn id="60" idx="0"/>
              <a:endCxn id="60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모서리가 둥근 직사각형 61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67" name="그룹 66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68" name="Picture 2" descr="distance Icon 6681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Ruler Icon 1884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Picture 8" descr="Crosshair Icon 41596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73" name="Picture 2" descr="Layers fre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6"/>
            <a:ext cx="9779382" cy="5267719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선박 검색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 검색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6" name="직선 연결선 85"/>
            <p:cNvCxnSpPr>
              <a:stCxn id="85" idx="0"/>
              <a:endCxn id="85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모서리가 둥근 직사각형 86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117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9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121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18237" y="2441273"/>
            <a:ext cx="2162148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선명 또는 </a:t>
            </a:r>
            <a:r>
              <a:rPr lang="en-US" altLang="ko-KR" sz="1300" dirty="0" smtClean="0">
                <a:latin typeface="+mn-ea"/>
                <a:ea typeface="+mn-ea"/>
              </a:rPr>
              <a:t>MMSI </a:t>
            </a:r>
            <a:r>
              <a:rPr lang="ko-KR" altLang="en-US" sz="1300" dirty="0" smtClean="0">
                <a:latin typeface="+mn-ea"/>
                <a:ea typeface="+mn-ea"/>
              </a:rPr>
              <a:t>입력</a:t>
            </a:r>
            <a:endParaRPr lang="ko-KR" altLang="en-US" sz="1300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625640" y="2468141"/>
            <a:ext cx="300363" cy="252070"/>
            <a:chOff x="7625640" y="2468141"/>
            <a:chExt cx="300363" cy="252070"/>
          </a:xfrm>
        </p:grpSpPr>
        <p:sp>
          <p:nvSpPr>
            <p:cNvPr id="7" name="직사각형 6"/>
            <p:cNvSpPr/>
            <p:nvPr/>
          </p:nvSpPr>
          <p:spPr>
            <a:xfrm>
              <a:off x="7625640" y="2468141"/>
              <a:ext cx="300363" cy="2447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1" t="13250" r="21650" b="30050"/>
            <a:stretch/>
          </p:blipFill>
          <p:spPr>
            <a:xfrm>
              <a:off x="7666510" y="2475509"/>
              <a:ext cx="244702" cy="244702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5818237" y="2844066"/>
            <a:ext cx="2092975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 ship</a:t>
            </a:r>
          </a:p>
          <a:p>
            <a:r>
              <a:rPr lang="en-US" altLang="ko-KR" dirty="0" smtClean="0"/>
              <a:t>            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.</a:t>
            </a:r>
          </a:p>
          <a:p>
            <a:r>
              <a:rPr lang="en-US" altLang="ko-KR" dirty="0" smtClean="0"/>
              <a:t>            .</a:t>
            </a:r>
            <a:endParaRPr lang="en-US" altLang="ko-KR" dirty="0"/>
          </a:p>
        </p:txBody>
      </p:sp>
      <p:sp>
        <p:nvSpPr>
          <p:cNvPr id="82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3224808" y="3472181"/>
            <a:ext cx="2430741" cy="528551"/>
          </a:xfrm>
          <a:prstGeom prst="borderCallout1">
            <a:avLst>
              <a:gd name="adj1" fmla="val 57590"/>
              <a:gd name="adj2" fmla="val 99708"/>
              <a:gd name="adj3" fmla="val 29318"/>
              <a:gd name="adj4" fmla="val 10632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선명 또는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MMSI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를 입력하여 선박 검색을 하면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검색한 선박에 대한 리스트가 나옴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리스트의 선박을 클릭하면 그 선박이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클릭되며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그 선박의 위치로 이동함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4538373" y="2570587"/>
            <a:ext cx="3079100" cy="901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" t="6486" r="-225" b="10004"/>
          <a:stretch/>
        </p:blipFill>
        <p:spPr>
          <a:xfrm>
            <a:off x="99749" y="2312873"/>
            <a:ext cx="7368726" cy="4503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7861815" y="2023783"/>
            <a:ext cx="1800200" cy="271463"/>
          </a:xfrm>
          <a:prstGeom prst="borderCallout1">
            <a:avLst>
              <a:gd name="adj1" fmla="val 59"/>
              <a:gd name="adj2" fmla="val -805"/>
              <a:gd name="adj3" fmla="val 534565"/>
              <a:gd name="adj4" fmla="val -2556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화면에 나오는 선박 설정하는 메뉴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7412011" y="3157408"/>
            <a:ext cx="325167" cy="418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11779" y="2515647"/>
            <a:ext cx="1936629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/>
              <a:t>Vessel Filter</a:t>
            </a:r>
            <a:r>
              <a:rPr lang="ko-KR" altLang="en-US" sz="1500" dirty="0"/>
              <a:t> 화면</a:t>
            </a:r>
            <a:endParaRPr lang="en-US" altLang="ko-KR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178" y="2864940"/>
            <a:ext cx="1911230" cy="3951791"/>
          </a:xfrm>
          <a:prstGeom prst="rect">
            <a:avLst/>
          </a:prstGeo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Vessel Filter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4" name="직선 연결선 43"/>
            <p:cNvCxnSpPr>
              <a:stCxn id="43" idx="0"/>
              <a:endCxn id="43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모서리가 둥근 직사각형 44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56" name="그룹 55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57" name="Picture 2" descr="distance Icon 6681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Ruler Icon 1884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Picture 8" descr="Crosshair Icon 4159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61" name="Picture 2" descr="Layers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4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rcRect l="-1" t="6486" r="-225" b="10004"/>
          <a:stretch/>
        </p:blipFill>
        <p:spPr>
          <a:xfrm>
            <a:off x="69468" y="1545657"/>
            <a:ext cx="9784121" cy="524092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5762100" y="2534670"/>
            <a:ext cx="2719292" cy="260071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200" b="1" dirty="0" smtClean="0">
                <a:latin typeface="+mn-ea"/>
                <a:ea typeface="+mn-ea"/>
              </a:rPr>
              <a:t>Ship Type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ko-KR" altLang="en-US" sz="1000" b="1" dirty="0" smtClean="0">
                <a:latin typeface="+mn-ea"/>
                <a:ea typeface="+mn-ea"/>
              </a:rPr>
              <a:t>   어선                   상선 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 smtClean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 smtClean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 smtClean="0">
              <a:latin typeface="+mn-ea"/>
              <a:ea typeface="+mn-ea"/>
            </a:endParaRPr>
          </a:p>
          <a:p>
            <a:r>
              <a:rPr lang="en-US" altLang="ko-KR" sz="1200" b="1" dirty="0" smtClean="0">
                <a:latin typeface="+mn-ea"/>
                <a:ea typeface="+mn-ea"/>
              </a:rPr>
              <a:t>Length</a:t>
            </a:r>
          </a:p>
          <a:p>
            <a:endParaRPr lang="en-US" altLang="ko-KR" sz="1200" b="1" dirty="0" smtClean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400" b="1" dirty="0" smtClean="0">
              <a:latin typeface="+mn-ea"/>
              <a:ea typeface="+mn-ea"/>
            </a:endParaRPr>
          </a:p>
          <a:p>
            <a:r>
              <a:rPr lang="en-US" altLang="ko-KR" sz="800" b="1" dirty="0" smtClean="0">
                <a:latin typeface="+mn-ea"/>
                <a:ea typeface="+mn-ea"/>
              </a:rPr>
              <a:t>0                                               500(m)</a:t>
            </a:r>
            <a:endParaRPr lang="en-US" altLang="ko-KR" sz="8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279272" y="4960756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Vessel Filter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Vessel Filter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7062765" y="3073222"/>
          <a:ext cx="73652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02">
                  <a:extLst>
                    <a:ext uri="{9D8B030D-6E8A-4147-A177-3AD203B41FA5}">
                      <a16:colId xmlns:a16="http://schemas.microsoft.com/office/drawing/2014/main" val="226987416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259286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화물선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유조선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9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예부선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15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여객선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5111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/>
          </p:nvPr>
        </p:nvGraphicFramePr>
        <p:xfrm>
          <a:off x="5983629" y="3073222"/>
          <a:ext cx="736526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02">
                  <a:extLst>
                    <a:ext uri="{9D8B030D-6E8A-4147-A177-3AD203B41FA5}">
                      <a16:colId xmlns:a16="http://schemas.microsoft.com/office/drawing/2014/main" val="226987416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368387222"/>
                    </a:ext>
                  </a:extLst>
                </a:gridCol>
              </a:tblGrid>
              <a:tr h="13249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유자망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88505"/>
                  </a:ext>
                </a:extLst>
              </a:tr>
              <a:tr h="15039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안강망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398820"/>
                  </a:ext>
                </a:extLst>
              </a:tr>
              <a:tr h="18983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트롤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43670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 flipV="1">
            <a:off x="6537445" y="3111660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 flipV="1">
            <a:off x="6531592" y="3311690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6534974" y="3511720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7603654" y="3117143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 flipV="1">
            <a:off x="7603654" y="3311690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 flipV="1">
            <a:off x="7603654" y="3506237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 flipV="1">
            <a:off x="7603654" y="3701521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856600" y="4622808"/>
            <a:ext cx="2085422" cy="6822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 flipH="1" flipV="1">
            <a:off x="6282246" y="4570828"/>
            <a:ext cx="139292" cy="164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1" name="직선 연결선 90"/>
            <p:cNvCxnSpPr>
              <a:stCxn id="90" idx="0"/>
              <a:endCxn id="90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모서리가 둥근 직사각형 91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112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116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/>
          <p:cNvSpPr/>
          <p:nvPr/>
        </p:nvSpPr>
        <p:spPr>
          <a:xfrm flipH="1" flipV="1">
            <a:off x="7396939" y="4578171"/>
            <a:ext cx="139292" cy="164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19089" y="4310405"/>
            <a:ext cx="465606" cy="215444"/>
            <a:chOff x="6338043" y="4176820"/>
            <a:chExt cx="465606" cy="215444"/>
          </a:xfrm>
        </p:grpSpPr>
        <p:sp>
          <p:nvSpPr>
            <p:cNvPr id="7" name="타원형 설명선 6"/>
            <p:cNvSpPr/>
            <p:nvPr/>
          </p:nvSpPr>
          <p:spPr>
            <a:xfrm>
              <a:off x="6421538" y="4196309"/>
              <a:ext cx="298617" cy="188032"/>
            </a:xfrm>
            <a:prstGeom prst="wedgeEllipseCallout">
              <a:avLst>
                <a:gd name="adj1" fmla="val 2376"/>
                <a:gd name="adj2" fmla="val 71872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38043" y="4176820"/>
              <a:ext cx="46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+mn-ea"/>
                  <a:ea typeface="+mn-ea"/>
                </a:rPr>
                <a:t>125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233782" y="4313443"/>
            <a:ext cx="465606" cy="215444"/>
            <a:chOff x="6338043" y="4176820"/>
            <a:chExt cx="465606" cy="215444"/>
          </a:xfrm>
        </p:grpSpPr>
        <p:sp>
          <p:nvSpPr>
            <p:cNvPr id="62" name="타원형 설명선 61"/>
            <p:cNvSpPr/>
            <p:nvPr/>
          </p:nvSpPr>
          <p:spPr>
            <a:xfrm>
              <a:off x="6421538" y="4196309"/>
              <a:ext cx="298617" cy="188032"/>
            </a:xfrm>
            <a:prstGeom prst="wedgeEllipseCallout">
              <a:avLst>
                <a:gd name="adj1" fmla="val 2376"/>
                <a:gd name="adj2" fmla="val 71872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38043" y="4176820"/>
              <a:ext cx="46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+mn-ea"/>
                  <a:ea typeface="+mn-ea"/>
                </a:rPr>
                <a:t>375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</p:grpSp>
      <p:sp>
        <p:nvSpPr>
          <p:cNvPr id="64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6031511" y="5342979"/>
            <a:ext cx="2062507" cy="398487"/>
          </a:xfrm>
          <a:prstGeom prst="borderCallout1">
            <a:avLst>
              <a:gd name="adj1" fmla="val -1983"/>
              <a:gd name="adj2" fmla="val 47700"/>
              <a:gd name="adj3" fmla="val -154825"/>
              <a:gd name="adj4" fmla="val 1735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각각은 지도 상에 표현되는 선박 길이의 최솟값과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최댓값임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연결선 10"/>
          <p:cNvCxnSpPr>
            <a:stCxn id="64" idx="3"/>
            <a:endCxn id="59" idx="7"/>
          </p:cNvCxnSpPr>
          <p:nvPr/>
        </p:nvCxnSpPr>
        <p:spPr>
          <a:xfrm flipV="1">
            <a:off x="7062765" y="4718758"/>
            <a:ext cx="354573" cy="624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" y="2298488"/>
            <a:ext cx="7411089" cy="45616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7761312" y="5827040"/>
            <a:ext cx="1970516" cy="271463"/>
          </a:xfrm>
          <a:prstGeom prst="borderCallout1">
            <a:avLst>
              <a:gd name="adj1" fmla="val 59"/>
              <a:gd name="adj2" fmla="val -805"/>
              <a:gd name="adj3" fmla="val 27351"/>
              <a:gd name="adj4" fmla="val -1703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화면에 나오는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ENC,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해도상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객체 표시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726866" y="4766743"/>
            <a:ext cx="5210303" cy="118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" y="2656153"/>
            <a:ext cx="1649093" cy="42039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811" y="2367636"/>
            <a:ext cx="1667055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/>
              <a:t>Layers</a:t>
            </a:r>
            <a:r>
              <a:rPr lang="ko-KR" altLang="en-US" sz="1500" dirty="0"/>
              <a:t> 검색 화면</a:t>
            </a:r>
            <a:endParaRPr lang="en-US" altLang="ko-KR" sz="1500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Layers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6" name="직선 연결선 45"/>
            <p:cNvCxnSpPr>
              <a:stCxn id="45" idx="0"/>
              <a:endCxn id="45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모서리가 둥근 직사각형 46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55" name="TextBox 54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58" name="그룹 57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59" name="Picture 2" descr="distance Icon 6681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Ruler Icon 1884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8" descr="Crosshair Icon 4159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63" name="Picture 2" descr="Layers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0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" y="1553025"/>
            <a:ext cx="9757980" cy="523355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1812677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5760746" y="2576456"/>
            <a:ext cx="2291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Map Type</a:t>
            </a:r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Layers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Layers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186356" y="2965799"/>
            <a:ext cx="1440160" cy="31081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+mn-ea"/>
              </a:rPr>
              <a:t>OpenLayers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86356" y="3537419"/>
            <a:ext cx="1440160" cy="31081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+mn-ea"/>
              </a:rPr>
              <a:t>enc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2" name="직선 연결선 71"/>
            <p:cNvCxnSpPr>
              <a:stCxn id="71" idx="0"/>
              <a:endCxn id="71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모서리가 둥근 직사각형 72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85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7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89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액자 89"/>
          <p:cNvSpPr/>
          <p:nvPr/>
        </p:nvSpPr>
        <p:spPr>
          <a:xfrm>
            <a:off x="9300795" y="5306547"/>
            <a:ext cx="512492" cy="441254"/>
          </a:xfrm>
          <a:prstGeom prst="frame">
            <a:avLst>
              <a:gd name="adj1" fmla="val 4557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날짜 개체 틀 1"/>
          <p:cNvSpPr>
            <a:spLocks noGrp="1"/>
          </p:cNvSpPr>
          <p:nvPr>
            <p:ph type="dt" sz="half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224577-847F-414A-A132-9658663F6BFE}" type="datetime1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11/9/2021</a:t>
            </a:fld>
            <a:endParaRPr lang="en-US" altLang="ko-KR" dirty="0"/>
          </a:p>
        </p:txBody>
      </p:sp>
      <p:sp>
        <p:nvSpPr>
          <p:cNvPr id="8195" name="슬라이드 번호 개체 틀 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D5930C-CF67-489D-B249-2CADEECED487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ko-KR"/>
          </a:p>
        </p:txBody>
      </p:sp>
      <p:sp>
        <p:nvSpPr>
          <p:cNvPr id="6" name="제목 5"/>
          <p:cNvSpPr>
            <a:spLocks noGrp="1"/>
          </p:cNvSpPr>
          <p:nvPr>
            <p:ph type="title" idx="4294967295"/>
          </p:nvPr>
        </p:nvSpPr>
        <p:spPr>
          <a:xfrm>
            <a:off x="0" y="571500"/>
            <a:ext cx="8915400" cy="144463"/>
          </a:xfrm>
        </p:spPr>
        <p:txBody>
          <a:bodyPr rtlCol="0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ko-KR" altLang="ko-KR" sz="1000" b="1" dirty="0">
                <a:latin typeface="+mn-ea"/>
                <a:ea typeface="+mn-ea"/>
              </a:rPr>
              <a:t>문서 제</a:t>
            </a:r>
            <a:r>
              <a:rPr lang="en-US" altLang="ko-KR" sz="1000" b="1" dirty="0">
                <a:latin typeface="+mn-ea"/>
                <a:ea typeface="+mn-ea"/>
              </a:rPr>
              <a:t>·</a:t>
            </a:r>
            <a:r>
              <a:rPr lang="ko-KR" altLang="ko-KR" sz="1000" b="1" dirty="0">
                <a:latin typeface="+mn-ea"/>
                <a:ea typeface="+mn-ea"/>
              </a:rPr>
              <a:t>개정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ko-KR" sz="1000" b="1" dirty="0">
                <a:latin typeface="+mn-ea"/>
                <a:ea typeface="+mn-ea"/>
              </a:rPr>
              <a:t>이력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3825" y="1008063"/>
            <a:ext cx="7056438" cy="45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ko-KR" b="1" dirty="0">
                <a:latin typeface="+mn-ea"/>
                <a:ea typeface="+mn-ea"/>
              </a:rPr>
              <a:t>문서 제</a:t>
            </a:r>
            <a:r>
              <a:rPr kumimoji="0" lang="en-US" altLang="ko-KR" b="1" dirty="0">
                <a:latin typeface="+mn-ea"/>
                <a:ea typeface="+mn-ea"/>
              </a:rPr>
              <a:t> · </a:t>
            </a:r>
            <a:r>
              <a:rPr kumimoji="0" lang="ko-KR" altLang="ko-KR" b="1" dirty="0">
                <a:latin typeface="+mn-ea"/>
                <a:ea typeface="+mn-ea"/>
              </a:rPr>
              <a:t>개정</a:t>
            </a:r>
            <a:r>
              <a:rPr kumimoji="0" lang="en-US" altLang="ko-KR" b="1" dirty="0">
                <a:latin typeface="+mn-ea"/>
                <a:ea typeface="+mn-ea"/>
              </a:rPr>
              <a:t> </a:t>
            </a:r>
            <a:r>
              <a:rPr kumimoji="0" lang="ko-KR" altLang="ko-KR" b="1" dirty="0">
                <a:latin typeface="+mn-ea"/>
                <a:ea typeface="+mn-ea"/>
              </a:rPr>
              <a:t>이력</a:t>
            </a:r>
            <a:endParaRPr kumimoji="0" lang="en-US" b="1" dirty="0">
              <a:latin typeface="+mn-lt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81165"/>
              </p:ext>
            </p:extLst>
          </p:nvPr>
        </p:nvGraphicFramePr>
        <p:xfrm>
          <a:off x="344488" y="1731963"/>
          <a:ext cx="9217025" cy="4816502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4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Modify Date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Confirm Date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Author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0.1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초안 작성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-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㈜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에코마린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-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-</a:t>
                      </a: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1" marB="4572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4603" b="17198"/>
          <a:stretch/>
        </p:blipFill>
        <p:spPr>
          <a:xfrm>
            <a:off x="64598" y="2268871"/>
            <a:ext cx="7403877" cy="4544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7965703" y="6174402"/>
            <a:ext cx="1296144" cy="342943"/>
          </a:xfrm>
          <a:prstGeom prst="borderCallout1">
            <a:avLst>
              <a:gd name="adj1" fmla="val 50670"/>
              <a:gd name="adj2" fmla="val -990"/>
              <a:gd name="adj3" fmla="val 81108"/>
              <a:gd name="adj4" fmla="val -47538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거리재기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방위재기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measurement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1" name="직선 연결선 60"/>
            <p:cNvCxnSpPr>
              <a:stCxn id="60" idx="0"/>
              <a:endCxn id="60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모서리가 둥근 직사각형 61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66" name="그룹 65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67" name="Picture 2" descr="distance Icon 6681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Ruler Icon 1884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Picture 8" descr="Crosshair Icon 41596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71" name="Picture 2" descr="Layers fre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14603" b="17198"/>
          <a:stretch/>
        </p:blipFill>
        <p:spPr>
          <a:xfrm>
            <a:off x="62844" y="1536506"/>
            <a:ext cx="9770130" cy="525007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767348"/>
            <a:ext cx="5745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&amp;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각 메뉴 클릭 시 팝업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measurement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" name="액자 4"/>
          <p:cNvSpPr/>
          <p:nvPr/>
        </p:nvSpPr>
        <p:spPr>
          <a:xfrm>
            <a:off x="9264999" y="5777316"/>
            <a:ext cx="551451" cy="978787"/>
          </a:xfrm>
          <a:prstGeom prst="frame">
            <a:avLst>
              <a:gd name="adj1" fmla="val 4557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2" name="직선 연결선 91"/>
            <p:cNvCxnSpPr>
              <a:stCxn id="91" idx="0"/>
              <a:endCxn id="91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모서리가 둥근 직사각형 92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69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80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2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" y="2323173"/>
            <a:ext cx="7348332" cy="4371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68475" y="1371526"/>
            <a:ext cx="2278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latin typeface="+mn-lt"/>
              </a:rPr>
              <a:t>Live Ship </a:t>
            </a:r>
            <a:r>
              <a:rPr lang="ko-KR" altLang="en-US" sz="1200" b="1" dirty="0">
                <a:latin typeface="+mn-lt"/>
              </a:rPr>
              <a:t>상의 </a:t>
            </a:r>
            <a:r>
              <a:rPr lang="ko-KR" altLang="en-US" sz="1200" b="1" dirty="0" smtClean="0">
                <a:latin typeface="+mn-lt"/>
              </a:rPr>
              <a:t>해양환경</a:t>
            </a:r>
            <a:r>
              <a:rPr lang="ko-KR" altLang="en-US" sz="1200" b="1" dirty="0">
                <a:latin typeface="+mn-lt"/>
              </a:rPr>
              <a:t>은</a:t>
            </a:r>
            <a:r>
              <a:rPr lang="ko-KR" altLang="en-US" sz="1200" b="1" dirty="0" smtClean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선박교통과 관련된 실시간 기상데이터를 보여줄 것임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기상정보는 예측 기상이 시뮬레이션으로 재생이 됨</a:t>
            </a:r>
            <a:r>
              <a:rPr lang="en-US" altLang="ko-KR" sz="1200" b="1" dirty="0">
                <a:latin typeface="+mn-lt"/>
              </a:rPr>
              <a:t>. </a:t>
            </a:r>
            <a:endParaRPr lang="ko-KR" altLang="en-US" sz="1200" b="1" dirty="0">
              <a:latin typeface="+mn-lt"/>
            </a:endParaRPr>
          </a:p>
        </p:txBody>
      </p:sp>
      <p:sp>
        <p:nvSpPr>
          <p:cNvPr id="12" name="설명선 1 38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7821423" y="3786705"/>
            <a:ext cx="1296144" cy="271463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해역 기상 화면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75660-2903-4115-AC0C-389B001875E9}"/>
              </a:ext>
            </a:extLst>
          </p:cNvPr>
          <p:cNvSpPr txBox="1"/>
          <p:nvPr/>
        </p:nvSpPr>
        <p:spPr>
          <a:xfrm>
            <a:off x="749557" y="4415086"/>
            <a:ext cx="24144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latin typeface="+mn-lt"/>
              </a:rPr>
              <a:t>메뉴 중 </a:t>
            </a:r>
            <a:r>
              <a:rPr lang="en-US" altLang="ko-KR" b="1" dirty="0">
                <a:latin typeface="+mn-lt"/>
              </a:rPr>
              <a:t>1</a:t>
            </a:r>
            <a:r>
              <a:rPr lang="ko-KR" altLang="en-US" b="1" dirty="0">
                <a:latin typeface="+mn-lt"/>
              </a:rPr>
              <a:t>개만 선택함</a:t>
            </a:r>
            <a:r>
              <a:rPr lang="en-US" altLang="ko-KR" b="1" dirty="0">
                <a:latin typeface="+mn-lt"/>
              </a:rPr>
              <a:t>.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47C18-7B75-4421-8397-2F7446A4713F}"/>
              </a:ext>
            </a:extLst>
          </p:cNvPr>
          <p:cNvSpPr txBox="1"/>
          <p:nvPr/>
        </p:nvSpPr>
        <p:spPr>
          <a:xfrm>
            <a:off x="78956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1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660B0-2E65-4EE5-8536-0751002CD83A}"/>
              </a:ext>
            </a:extLst>
          </p:cNvPr>
          <p:cNvSpPr txBox="1"/>
          <p:nvPr/>
        </p:nvSpPr>
        <p:spPr>
          <a:xfrm>
            <a:off x="2269454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2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25CEE-933B-4AB3-883F-9F1E0B11F5FF}"/>
              </a:ext>
            </a:extLst>
          </p:cNvPr>
          <p:cNvSpPr txBox="1"/>
          <p:nvPr/>
        </p:nvSpPr>
        <p:spPr>
          <a:xfrm>
            <a:off x="4549391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3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C5BEE-8FF2-4B33-A2E5-905731923EC1}"/>
              </a:ext>
            </a:extLst>
          </p:cNvPr>
          <p:cNvSpPr txBox="1"/>
          <p:nvPr/>
        </p:nvSpPr>
        <p:spPr>
          <a:xfrm>
            <a:off x="6214150" y="5908633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4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7507342" y="4847514"/>
            <a:ext cx="2239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https://www.windy.com/?</a:t>
            </a:r>
            <a:r>
              <a:rPr lang="ko-KR" altLang="en-US" dirty="0" smtClean="0">
                <a:hlinkClick r:id="rId4"/>
              </a:rPr>
              <a:t>2021-06-24-06,33.453,126.541,5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60595-2BFB-47C2-BDD6-6DBE800FB73D}"/>
              </a:ext>
            </a:extLst>
          </p:cNvPr>
          <p:cNvSpPr txBox="1"/>
          <p:nvPr/>
        </p:nvSpPr>
        <p:spPr>
          <a:xfrm>
            <a:off x="3378556" y="4013146"/>
            <a:ext cx="2016224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 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Wind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Wind Gust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Current(Current only)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Wave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Swell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Tropical</a:t>
            </a:r>
            <a:r>
              <a:rPr lang="ko-KR" altLang="en-US" sz="1200" dirty="0"/>
              <a:t> </a:t>
            </a:r>
            <a:r>
              <a:rPr lang="en-US" altLang="ko-KR" sz="1200" dirty="0"/>
              <a:t>Storm</a:t>
            </a:r>
          </a:p>
          <a:p>
            <a:endParaRPr lang="en-US" altLang="ko-KR" sz="1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9" name="직선 연결선 58"/>
            <p:cNvCxnSpPr>
              <a:stCxn id="58" idx="0"/>
              <a:endCxn id="58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모서리가 둥근 직사각형 59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346207" y="6469753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5935E-EA70-422A-A74D-914CC9611CFE}"/>
              </a:ext>
            </a:extLst>
          </p:cNvPr>
          <p:cNvSpPr txBox="1"/>
          <p:nvPr/>
        </p:nvSpPr>
        <p:spPr>
          <a:xfrm>
            <a:off x="394721" y="6324842"/>
            <a:ext cx="6646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밑에 시뮬레이션 바 등을 통하여 예측 기상변화 시뮬레이션</a:t>
            </a:r>
            <a:endParaRPr lang="ko-KR" altLang="en-US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68" name="TextBox 67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71" name="그룹 70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72" name="Picture 2" descr="distance Icon 6681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Ruler Icon 1884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" name="Picture 8" descr="Crosshair Icon 4159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76" name="Picture 2" descr="Layers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03"/>
          <a:stretch/>
        </p:blipFill>
        <p:spPr>
          <a:xfrm>
            <a:off x="61709" y="1553025"/>
            <a:ext cx="9787140" cy="523355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+mn-ea"/>
              </a:rPr>
            </a:b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해양환경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/>
          </p:nvPr>
        </p:nvGraphicFramePr>
        <p:xfrm>
          <a:off x="5816344" y="2574297"/>
          <a:ext cx="1955293" cy="171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246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해양환경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24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Wind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Wind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Gust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  <a:tr h="1801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Current(Current only)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0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Wave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79398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Swell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215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Tropical Storm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426354"/>
                  </a:ext>
                </a:extLst>
              </a:tr>
            </a:tbl>
          </a:graphicData>
        </a:graphic>
      </p:graphicFrame>
      <p:sp>
        <p:nvSpPr>
          <p:cNvPr id="68" name="TextBox 58"/>
          <p:cNvSpPr txBox="1">
            <a:spLocks noChangeArrowheads="1"/>
          </p:cNvSpPr>
          <p:nvPr/>
        </p:nvSpPr>
        <p:spPr bwMode="auto">
          <a:xfrm>
            <a:off x="7767059" y="2573476"/>
            <a:ext cx="255843" cy="2273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265451" y="4938946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7058" y="6383693"/>
            <a:ext cx="9167406" cy="239344"/>
            <a:chOff x="1688443" y="6438382"/>
            <a:chExt cx="8120336" cy="12207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88443" y="6445713"/>
              <a:ext cx="1536365" cy="114739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2749402" y="6438382"/>
              <a:ext cx="7059377" cy="1179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076" name="Picture 4" descr="play Icon 38573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" y="622252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68912" y="6730869"/>
            <a:ext cx="9148156" cy="1603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목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24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금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25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토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26                                           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59831" y="5986264"/>
            <a:ext cx="1325453" cy="238456"/>
          </a:xfrm>
          <a:prstGeom prst="wedgeRoundRectCallout">
            <a:avLst>
              <a:gd name="adj1" fmla="val -6208"/>
              <a:gd name="adj2" fmla="val 107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수요일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23 - 09:00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2" name="직선 연결선 71"/>
            <p:cNvCxnSpPr>
              <a:stCxn id="71" idx="0"/>
              <a:endCxn id="71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모서리가 둥근 직사각형 74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88" name="Picture 2" descr="distance Icon 66813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uler Icon 18844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0" name="Picture 8" descr="Crosshair Icon 41596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92" name="Picture 2" descr="Layers free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2E5990E-220D-4E41-9327-9DF9AD5B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14818"/>
          <a:stretch/>
        </p:blipFill>
        <p:spPr>
          <a:xfrm>
            <a:off x="64598" y="2298488"/>
            <a:ext cx="7403877" cy="433289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89750" y="1933944"/>
            <a:ext cx="7403877" cy="3851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89750" y="1933944"/>
            <a:ext cx="1138734" cy="37080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400" b="1" dirty="0"/>
              <a:t>로고</a:t>
            </a:r>
            <a:endParaRPr lang="en-US" altLang="ko-KR" sz="1400" b="1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/>
        </p:nvGraphicFramePr>
        <p:xfrm>
          <a:off x="1329719" y="1977947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16480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72800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17097" y="4221088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선박충돌위험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통계</a:t>
            </a:r>
            <a:endParaRPr lang="en-US" altLang="ko-KR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17097" y="3695920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</a:endParaRPr>
          </a:p>
          <a:p>
            <a:endParaRPr lang="ko-KR" altLang="en-US" sz="1200" dirty="0">
              <a:highlight>
                <a:srgbClr val="FFFF00"/>
              </a:highlight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2FED7BF-DFA4-4130-8ABE-30F9EDB7C0D3}"/>
              </a:ext>
            </a:extLst>
          </p:cNvPr>
          <p:cNvGrpSpPr/>
          <p:nvPr/>
        </p:nvGrpSpPr>
        <p:grpSpPr>
          <a:xfrm>
            <a:off x="4591432" y="2376285"/>
            <a:ext cx="1757685" cy="1032092"/>
            <a:chOff x="2458053" y="2497849"/>
            <a:chExt cx="1757685" cy="103209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715F32-9E00-4170-9410-2CDD3397A8E1}"/>
                </a:ext>
              </a:extLst>
            </p:cNvPr>
            <p:cNvSpPr/>
            <p:nvPr/>
          </p:nvSpPr>
          <p:spPr>
            <a:xfrm>
              <a:off x="2459581" y="2497849"/>
              <a:ext cx="1756157" cy="101566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10232C-DC1D-4B66-8AAA-0DF418F26282}"/>
                </a:ext>
              </a:extLst>
            </p:cNvPr>
            <p:cNvSpPr txBox="1"/>
            <p:nvPr/>
          </p:nvSpPr>
          <p:spPr>
            <a:xfrm>
              <a:off x="2458053" y="2514278"/>
              <a:ext cx="17561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en-US" altLang="ko-KR" sz="1200" b="1" dirty="0">
                  <a:latin typeface="+mn-lt"/>
                </a:rPr>
                <a:t>CPA: </a:t>
              </a:r>
            </a:p>
            <a:p>
              <a:r>
                <a:rPr lang="en-US" altLang="ko-KR" sz="1200" b="1" dirty="0">
                  <a:latin typeface="+mn-lt"/>
                </a:rPr>
                <a:t>TCPA : </a:t>
              </a:r>
            </a:p>
            <a:p>
              <a:r>
                <a:rPr lang="ko-KR" altLang="en-US" sz="1200" b="1" dirty="0">
                  <a:latin typeface="+mn-lt"/>
                </a:rPr>
                <a:t>충돌위험 제외 선종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en-US" altLang="ko-KR" sz="1200" b="1" dirty="0">
                  <a:latin typeface="+mn-lt"/>
                </a:rPr>
                <a:t>… </a:t>
              </a: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E58DB09-D366-4C64-B7C0-DC45AD9377A6}"/>
              </a:ext>
            </a:extLst>
          </p:cNvPr>
          <p:cNvCxnSpPr>
            <a:cxnSpLocks/>
            <a:stCxn id="50" idx="3"/>
            <a:endCxn id="80" idx="0"/>
          </p:cNvCxnSpPr>
          <p:nvPr/>
        </p:nvCxnSpPr>
        <p:spPr>
          <a:xfrm>
            <a:off x="6347589" y="2900546"/>
            <a:ext cx="803241" cy="87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1BED3D-BB86-4B48-953E-8492A4A200C1}"/>
              </a:ext>
            </a:extLst>
          </p:cNvPr>
          <p:cNvGrpSpPr/>
          <p:nvPr/>
        </p:nvGrpSpPr>
        <p:grpSpPr>
          <a:xfrm>
            <a:off x="2302600" y="3320109"/>
            <a:ext cx="1806987" cy="913966"/>
            <a:chOff x="2459581" y="2497849"/>
            <a:chExt cx="1806987" cy="91396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CB9FFE3-CFC3-4751-BB17-624B509F4739}"/>
                </a:ext>
              </a:extLst>
            </p:cNvPr>
            <p:cNvSpPr/>
            <p:nvPr/>
          </p:nvSpPr>
          <p:spPr>
            <a:xfrm>
              <a:off x="2459581" y="2497849"/>
              <a:ext cx="1756157" cy="913966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02E641E-304E-4C29-B682-5FBE7CCDAE02}"/>
                </a:ext>
              </a:extLst>
            </p:cNvPr>
            <p:cNvSpPr txBox="1"/>
            <p:nvPr/>
          </p:nvSpPr>
          <p:spPr>
            <a:xfrm>
              <a:off x="2510411" y="2539333"/>
              <a:ext cx="17561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ko-KR" altLang="en-US" sz="1200" b="1" dirty="0">
                  <a:latin typeface="+mn-lt"/>
                </a:rPr>
                <a:t>통계정보 선택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ko-KR" altLang="en-US" sz="1200" b="1" dirty="0">
                  <a:latin typeface="+mn-lt"/>
                </a:rPr>
                <a:t>조회 기간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ko-KR" altLang="en-US" sz="1200" b="1" dirty="0">
                  <a:latin typeface="+mn-lt"/>
                </a:rPr>
                <a:t>시각화 방식</a:t>
              </a:r>
              <a:r>
                <a:rPr lang="en-US" altLang="ko-KR" sz="1200" b="1" dirty="0">
                  <a:latin typeface="+mn-lt"/>
                </a:rPr>
                <a:t>: </a:t>
              </a:r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AD0C022-7519-46B7-B81E-63B0AE303B78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4109587" y="3777092"/>
            <a:ext cx="2969094" cy="71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06" y="3777092"/>
            <a:ext cx="268247" cy="23166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681" y="4373304"/>
            <a:ext cx="268247" cy="231668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A205186D-3FBC-4274-A2F8-FA69CEB02993}"/>
              </a:ext>
            </a:extLst>
          </p:cNvPr>
          <p:cNvGrpSpPr/>
          <p:nvPr/>
        </p:nvGrpSpPr>
        <p:grpSpPr>
          <a:xfrm>
            <a:off x="4690640" y="5746935"/>
            <a:ext cx="1806987" cy="687815"/>
            <a:chOff x="2459581" y="2497849"/>
            <a:chExt cx="1806987" cy="68781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15AC14F-EA5B-415D-9AFB-2399513027B5}"/>
                </a:ext>
              </a:extLst>
            </p:cNvPr>
            <p:cNvSpPr/>
            <p:nvPr/>
          </p:nvSpPr>
          <p:spPr>
            <a:xfrm>
              <a:off x="2459581" y="2497849"/>
              <a:ext cx="1756157" cy="68781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B5C62A-CDDE-4B33-B362-1D9A4BDDFF3B}"/>
                </a:ext>
              </a:extLst>
            </p:cNvPr>
            <p:cNvSpPr txBox="1"/>
            <p:nvPr/>
          </p:nvSpPr>
          <p:spPr>
            <a:xfrm>
              <a:off x="2510411" y="2539333"/>
              <a:ext cx="17561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&lt;</a:t>
              </a:r>
              <a:r>
                <a:rPr lang="ko-KR" altLang="en-US" sz="1200" b="1" dirty="0">
                  <a:latin typeface="+mn-lt"/>
                </a:rPr>
                <a:t>세부 설정</a:t>
              </a:r>
              <a:r>
                <a:rPr lang="en-US" altLang="ko-KR" sz="1200" b="1" dirty="0">
                  <a:latin typeface="+mn-lt"/>
                </a:rPr>
                <a:t>&gt;</a:t>
              </a:r>
            </a:p>
            <a:p>
              <a:r>
                <a:rPr lang="ko-KR" altLang="en-US" sz="1200" b="1" dirty="0">
                  <a:latin typeface="+mn-lt"/>
                </a:rPr>
                <a:t>항로 교통량 수 </a:t>
              </a:r>
              <a:r>
                <a:rPr lang="en-US" altLang="ko-KR" sz="1200" b="1" dirty="0">
                  <a:latin typeface="+mn-lt"/>
                </a:rPr>
                <a:t>: </a:t>
              </a:r>
            </a:p>
            <a:p>
              <a:r>
                <a:rPr lang="en-US" altLang="ko-KR" sz="1200" b="1" dirty="0">
                  <a:latin typeface="+mn-lt"/>
                </a:rPr>
                <a:t>…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864216" y="3708947"/>
            <a:ext cx="1239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lt"/>
              </a:rPr>
              <a:t>실시간</a:t>
            </a:r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>
                <a:latin typeface="+mn-lt"/>
              </a:rPr>
              <a:t>선박충돌위험도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06060" y="4755433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err="1"/>
              <a:t>항로통항</a:t>
            </a:r>
            <a:r>
              <a:rPr lang="ko-KR" altLang="en-US" sz="1200" b="1" dirty="0"/>
              <a:t> 통계</a:t>
            </a:r>
            <a:endParaRPr lang="en-US" altLang="ko-KR" sz="1200" b="1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329" y="4778919"/>
            <a:ext cx="268247" cy="231668"/>
          </a:xfrm>
          <a:prstGeom prst="rect">
            <a:avLst/>
          </a:prstGeom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3D529AD-45C6-426B-84AA-6F9633DDEA40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V="1">
            <a:off x="5568719" y="5010587"/>
            <a:ext cx="1672734" cy="73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7493627" y="3708947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 선박 실시간 충돌 위험도 </a:t>
            </a:r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>
                <a:latin typeface="+mn-lt"/>
              </a:rPr>
              <a:t>표시 기능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7493626" y="4170612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→과거 선박충돌 통계 표시</a:t>
            </a: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 err="1">
                <a:latin typeface="+mn-lt"/>
              </a:rPr>
              <a:t>히트맵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조우</a:t>
            </a:r>
            <a:r>
              <a:rPr lang="en-US" altLang="ko-KR" sz="1200" b="1" dirty="0">
                <a:latin typeface="+mn-lt"/>
              </a:rPr>
              <a:t>point)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7478794" y="4693607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 항로 통항 정보 표시 </a:t>
            </a: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 err="1">
                <a:latin typeface="+mn-lt"/>
              </a:rPr>
              <a:t>선박통항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Big Data</a:t>
            </a:r>
            <a:r>
              <a:rPr lang="ko-KR" altLang="en-US" sz="1200" b="1" dirty="0">
                <a:latin typeface="+mn-lt"/>
              </a:rPr>
              <a:t>에서 가져옴</a:t>
            </a:r>
            <a:r>
              <a:rPr lang="en-US" altLang="ko-KR" sz="1200" b="1" dirty="0">
                <a:latin typeface="+mn-lt"/>
              </a:rPr>
              <a:t>)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선박충돌위험도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,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충돌위험도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통계정보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highlight>
                  <a:srgbClr val="FFFF00"/>
                </a:highlight>
                <a:latin typeface="맑은 고딕"/>
                <a:ea typeface="맑은 고딕"/>
                <a:cs typeface="Times New Roman"/>
              </a:rPr>
              <a:t> 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70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393995" y="2332969"/>
            <a:ext cx="1757685" cy="1579524"/>
            <a:chOff x="-955706" y="3548909"/>
            <a:chExt cx="1757685" cy="129359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2FED7BF-DFA4-4130-8ABE-30F9EDB7C0D3}"/>
                </a:ext>
              </a:extLst>
            </p:cNvPr>
            <p:cNvGrpSpPr/>
            <p:nvPr/>
          </p:nvGrpSpPr>
          <p:grpSpPr>
            <a:xfrm>
              <a:off x="-955706" y="3826840"/>
              <a:ext cx="1757685" cy="1015663"/>
              <a:chOff x="2458053" y="2497849"/>
              <a:chExt cx="1757685" cy="101566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715F32-9E00-4170-9410-2CDD3397A8E1}"/>
                  </a:ext>
                </a:extLst>
              </p:cNvPr>
              <p:cNvSpPr/>
              <p:nvPr/>
            </p:nvSpPr>
            <p:spPr>
              <a:xfrm>
                <a:off x="2459581" y="2497849"/>
                <a:ext cx="1756157" cy="1015663"/>
              </a:xfrm>
              <a:prstGeom prst="rect">
                <a:avLst/>
              </a:prstGeom>
              <a:solidFill>
                <a:schemeClr val="lt1">
                  <a:alpha val="92000"/>
                </a:scheme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10232C-DC1D-4B66-8AAA-0DF418F26282}"/>
                  </a:ext>
                </a:extLst>
              </p:cNvPr>
              <p:cNvSpPr txBox="1"/>
              <p:nvPr/>
            </p:nvSpPr>
            <p:spPr>
              <a:xfrm>
                <a:off x="2458053" y="2514278"/>
                <a:ext cx="1756157" cy="931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CPA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  <a:p>
                <a:r>
                  <a:rPr lang="en-US" altLang="ko-KR" sz="1200" b="1" dirty="0">
                    <a:latin typeface="+mn-ea"/>
                    <a:ea typeface="+mn-ea"/>
                  </a:rPr>
                  <a:t>TCPA : </a:t>
                </a:r>
              </a:p>
              <a:p>
                <a:r>
                  <a:rPr lang="ko-KR" altLang="en-US" sz="1200" b="1" dirty="0">
                    <a:latin typeface="+mn-ea"/>
                    <a:ea typeface="+mn-ea"/>
                  </a:rPr>
                  <a:t>충돌위험 제외 선종 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  <a:p>
                <a:r>
                  <a:rPr lang="en-US" altLang="ko-KR" sz="1200" b="1" dirty="0">
                    <a:latin typeface="+mn-ea"/>
                    <a:ea typeface="+mn-ea"/>
                  </a:rPr>
                  <a:t>… 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1C92894-49EE-437C-AF3C-BFFE191A2389}"/>
                </a:ext>
              </a:extLst>
            </p:cNvPr>
            <p:cNvSpPr/>
            <p:nvPr/>
          </p:nvSpPr>
          <p:spPr>
            <a:xfrm>
              <a:off x="-955706" y="3548909"/>
              <a:ext cx="1756157" cy="26606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n-ea"/>
                </a:rPr>
                <a:t>세부 설정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241032" y="4042033"/>
            <a:ext cx="1757685" cy="1674052"/>
            <a:chOff x="-955706" y="3548909"/>
            <a:chExt cx="1757685" cy="129359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2FED7BF-DFA4-4130-8ABE-30F9EDB7C0D3}"/>
                </a:ext>
              </a:extLst>
            </p:cNvPr>
            <p:cNvGrpSpPr/>
            <p:nvPr/>
          </p:nvGrpSpPr>
          <p:grpSpPr>
            <a:xfrm>
              <a:off x="-955706" y="3826840"/>
              <a:ext cx="1757685" cy="1015663"/>
              <a:chOff x="2458053" y="2497849"/>
              <a:chExt cx="1757685" cy="101566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E715F32-9E00-4170-9410-2CDD3397A8E1}"/>
                  </a:ext>
                </a:extLst>
              </p:cNvPr>
              <p:cNvSpPr/>
              <p:nvPr/>
            </p:nvSpPr>
            <p:spPr>
              <a:xfrm>
                <a:off x="2459581" y="2497849"/>
                <a:ext cx="1756157" cy="1015663"/>
              </a:xfrm>
              <a:prstGeom prst="rect">
                <a:avLst/>
              </a:prstGeom>
              <a:solidFill>
                <a:schemeClr val="lt1">
                  <a:alpha val="92000"/>
                </a:scheme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10232C-DC1D-4B66-8AAA-0DF418F26282}"/>
                  </a:ext>
                </a:extLst>
              </p:cNvPr>
              <p:cNvSpPr txBox="1"/>
              <p:nvPr/>
            </p:nvSpPr>
            <p:spPr>
              <a:xfrm>
                <a:off x="2458053" y="2514279"/>
                <a:ext cx="1756157" cy="782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 smtClean="0">
                    <a:latin typeface="+mn-ea"/>
                    <a:ea typeface="+mn-ea"/>
                  </a:rPr>
                  <a:t>통계정보 </a:t>
                </a:r>
                <a:r>
                  <a:rPr lang="ko-KR" altLang="en-US" sz="1200" b="1" dirty="0">
                    <a:latin typeface="+mn-ea"/>
                    <a:ea typeface="+mn-ea"/>
                  </a:rPr>
                  <a:t>선택 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  <a:p>
                <a:r>
                  <a:rPr lang="ko-KR" altLang="en-US" sz="1200" b="1" dirty="0">
                    <a:latin typeface="+mn-ea"/>
                    <a:ea typeface="+mn-ea"/>
                  </a:rPr>
                  <a:t>조회 기간 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  <a:p>
                <a:r>
                  <a:rPr lang="ko-KR" altLang="en-US" sz="1200" b="1" dirty="0">
                    <a:latin typeface="+mn-ea"/>
                    <a:ea typeface="+mn-ea"/>
                  </a:rPr>
                  <a:t>시각화 방식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1C92894-49EE-437C-AF3C-BFFE191A2389}"/>
                </a:ext>
              </a:extLst>
            </p:cNvPr>
            <p:cNvSpPr/>
            <p:nvPr/>
          </p:nvSpPr>
          <p:spPr>
            <a:xfrm>
              <a:off x="-955706" y="3548909"/>
              <a:ext cx="1756157" cy="266061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n-ea"/>
                </a:rPr>
                <a:t>세부 설정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80024" y="5360804"/>
            <a:ext cx="1757685" cy="1380563"/>
            <a:chOff x="-955706" y="3548909"/>
            <a:chExt cx="1757685" cy="129359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2FED7BF-DFA4-4130-8ABE-30F9EDB7C0D3}"/>
                </a:ext>
              </a:extLst>
            </p:cNvPr>
            <p:cNvGrpSpPr/>
            <p:nvPr/>
          </p:nvGrpSpPr>
          <p:grpSpPr>
            <a:xfrm>
              <a:off x="-955706" y="3826840"/>
              <a:ext cx="1757685" cy="1015663"/>
              <a:chOff x="2458053" y="2497849"/>
              <a:chExt cx="1757685" cy="1015663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E715F32-9E00-4170-9410-2CDD3397A8E1}"/>
                  </a:ext>
                </a:extLst>
              </p:cNvPr>
              <p:cNvSpPr/>
              <p:nvPr/>
            </p:nvSpPr>
            <p:spPr>
              <a:xfrm>
                <a:off x="2459581" y="2497849"/>
                <a:ext cx="1756157" cy="1015663"/>
              </a:xfrm>
              <a:prstGeom prst="rect">
                <a:avLst/>
              </a:prstGeom>
              <a:solidFill>
                <a:schemeClr val="lt1">
                  <a:alpha val="92000"/>
                </a:scheme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10232C-DC1D-4B66-8AAA-0DF418F26282}"/>
                  </a:ext>
                </a:extLst>
              </p:cNvPr>
              <p:cNvSpPr txBox="1"/>
              <p:nvPr/>
            </p:nvSpPr>
            <p:spPr>
              <a:xfrm>
                <a:off x="2458053" y="2514278"/>
                <a:ext cx="1756157" cy="570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latin typeface="+mn-ea"/>
                    <a:ea typeface="+mn-ea"/>
                  </a:rPr>
                  <a:t>항로 교통량 수 </a:t>
                </a:r>
                <a:r>
                  <a:rPr lang="en-US" altLang="ko-KR" sz="1200" b="1" dirty="0">
                    <a:latin typeface="+mn-ea"/>
                    <a:ea typeface="+mn-ea"/>
                  </a:rPr>
                  <a:t>: </a:t>
                </a:r>
              </a:p>
              <a:p>
                <a:r>
                  <a:rPr lang="en-US" altLang="ko-KR" sz="1200" b="1" dirty="0">
                    <a:latin typeface="+mn-ea"/>
                    <a:ea typeface="+mn-ea"/>
                  </a:rPr>
                  <a:t>…</a:t>
                </a: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1C92894-49EE-437C-AF3C-BFFE191A2389}"/>
                </a:ext>
              </a:extLst>
            </p:cNvPr>
            <p:cNvSpPr/>
            <p:nvPr/>
          </p:nvSpPr>
          <p:spPr>
            <a:xfrm>
              <a:off x="-955706" y="3548909"/>
              <a:ext cx="1756157" cy="26606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n-ea"/>
                </a:rPr>
                <a:t>세부 설정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선박충돌위험도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,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충돌위험도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통계정보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highlight>
                  <a:srgbClr val="FFFF00"/>
                </a:highlight>
                <a:latin typeface="맑은 고딕"/>
                <a:ea typeface="맑은 고딕"/>
                <a:cs typeface="Times New Roman"/>
              </a:rPr>
              <a:t> 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00472" y="3983349"/>
            <a:ext cx="843051" cy="1205724"/>
            <a:chOff x="-1002796" y="3879960"/>
            <a:chExt cx="843051" cy="1205724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-1002796" y="3879960"/>
              <a:ext cx="735632" cy="119821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-951833" y="3916133"/>
              <a:ext cx="79208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err="1" smtClean="0">
                  <a:latin typeface="+mn-ea"/>
                  <a:ea typeface="+mn-ea"/>
                </a:rPr>
                <a:t>자망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err="1" smtClean="0">
                  <a:latin typeface="+mn-ea"/>
                  <a:ea typeface="+mn-ea"/>
                </a:rPr>
                <a:t>채낚기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안강망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유자망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en-US" altLang="ko-KR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smtClean="0">
                  <a:latin typeface="+mn-ea"/>
                  <a:ea typeface="+mn-ea"/>
                </a:rPr>
                <a:t>통발</a:t>
              </a:r>
              <a:endParaRPr lang="en-US" altLang="ko-KR" sz="1000" dirty="0">
                <a:latin typeface="+mn-ea"/>
                <a:ea typeface="+mn-ea"/>
              </a:endParaRPr>
            </a:p>
            <a:p>
              <a:r>
                <a:rPr lang="en-US" altLang="ko-KR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smtClean="0">
                  <a:latin typeface="+mn-ea"/>
                  <a:ea typeface="+mn-ea"/>
                </a:rPr>
                <a:t>트롤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상선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-896790" y="3992578"/>
              <a:ext cx="72008" cy="720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-896790" y="4139719"/>
              <a:ext cx="72008" cy="72008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-896790" y="4312328"/>
              <a:ext cx="72008" cy="72008"/>
            </a:xfrm>
            <a:prstGeom prst="ellipse">
              <a:avLst/>
            </a:prstGeom>
            <a:solidFill>
              <a:srgbClr val="0066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-896790" y="4461628"/>
              <a:ext cx="72008" cy="7200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-895944" y="4605833"/>
              <a:ext cx="72008" cy="72008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-896790" y="4773656"/>
              <a:ext cx="72008" cy="72008"/>
            </a:xfrm>
            <a:prstGeom prst="ellipse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-888979" y="4929670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89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7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99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111362" y="3662802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634758" y="3668004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취소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5930599" y="5451959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6453995" y="5449836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취소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779190" y="6474224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8302586" y="6479426"/>
            <a:ext cx="463396" cy="1921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취소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1094486" y="4019523"/>
            <a:ext cx="2942479" cy="685016"/>
          </a:xfrm>
          <a:prstGeom prst="borderCallout1">
            <a:avLst>
              <a:gd name="adj1" fmla="val 52137"/>
              <a:gd name="adj2" fmla="val 99981"/>
              <a:gd name="adj3" fmla="val -117381"/>
              <a:gd name="adj4" fmla="val 17985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실시간 선박충돌위험도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선박충돌위험 통계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항로통항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통계 각 메뉴를 눌렀을 때 나타나는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팝업창임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값을 입력하지 않고 확인 버튼을 눌러도 설정된 디폴트에 대한 결과값이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지도화면에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표시됨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5" name="직선 연결선 84"/>
          <p:cNvCxnSpPr>
            <a:endCxn id="84" idx="0"/>
          </p:cNvCxnSpPr>
          <p:nvPr/>
        </p:nvCxnSpPr>
        <p:spPr>
          <a:xfrm flipH="1" flipV="1">
            <a:off x="4036965" y="4362031"/>
            <a:ext cx="1204068" cy="41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666034" y="4704538"/>
            <a:ext cx="4422283" cy="1778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5990E-220D-4E41-9327-9DF9AD5B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14818"/>
          <a:stretch/>
        </p:blipFill>
        <p:spPr>
          <a:xfrm>
            <a:off x="64598" y="2298488"/>
            <a:ext cx="7403877" cy="433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89750" y="1933944"/>
            <a:ext cx="7403877" cy="38518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58DB09-D366-4C64-B7C0-DC45AD9377A6}"/>
              </a:ext>
            </a:extLst>
          </p:cNvPr>
          <p:cNvCxnSpPr>
            <a:cxnSpLocks/>
          </p:cNvCxnSpPr>
          <p:nvPr/>
        </p:nvCxnSpPr>
        <p:spPr>
          <a:xfrm flipV="1">
            <a:off x="4007042" y="3886632"/>
            <a:ext cx="1891917" cy="43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구역감시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98958" y="3736452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8475" y="3736452"/>
            <a:ext cx="2459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+mn-lt"/>
              </a:rPr>
              <a:t>→ 클릭하면 구역 설정 메뉴가 뜸</a:t>
            </a:r>
            <a:r>
              <a:rPr lang="en-US" altLang="ko-KR" sz="1200" b="1" dirty="0">
                <a:latin typeface="+mn-lt"/>
              </a:rPr>
              <a:t>.</a:t>
            </a:r>
            <a:endParaRPr lang="ko-KR" altLang="en-US" sz="1200" b="1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2273687" y="3529076"/>
            <a:ext cx="175615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구역 설정</a:t>
            </a:r>
            <a:r>
              <a:rPr lang="en-US" altLang="ko-KR" sz="1200" b="1" dirty="0">
                <a:solidFill>
                  <a:schemeClr val="tx1"/>
                </a:solidFill>
              </a:rPr>
              <a:t>&gt; </a:t>
            </a:r>
          </a:p>
          <a:p>
            <a:r>
              <a:rPr lang="ko-KR" altLang="en-US" sz="1200" b="1" dirty="0">
                <a:solidFill>
                  <a:schemeClr val="tx1"/>
                </a:solidFill>
              </a:rPr>
              <a:t>구역 그리기</a:t>
            </a:r>
            <a:r>
              <a:rPr lang="ko-KR" altLang="en-US" sz="1200" b="1" dirty="0"/>
              <a:t> → 클릭하면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마우스로 </a:t>
            </a:r>
            <a:r>
              <a:rPr lang="ko-KR" altLang="en-US" sz="1200" b="1" dirty="0" err="1"/>
              <a:t>바운더리</a:t>
            </a:r>
            <a:r>
              <a:rPr lang="ko-KR" altLang="en-US" sz="1200" b="1" dirty="0"/>
              <a:t> 그리기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 </a:t>
            </a:r>
            <a:r>
              <a:rPr lang="ko-KR" altLang="en-US" sz="1200" b="1" u="sng" dirty="0"/>
              <a:t>구역 감시 설정</a:t>
            </a:r>
            <a:r>
              <a:rPr lang="ko-KR" altLang="en-US" sz="1200" b="1" dirty="0"/>
              <a:t> → 클릭하면 선박 종류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크기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속력에 대한 조건 설정</a:t>
            </a:r>
            <a:endParaRPr lang="en-US" altLang="ko-KR" sz="1200" b="1" dirty="0"/>
          </a:p>
          <a:p>
            <a:r>
              <a:rPr lang="ko-KR" altLang="en-US" sz="1200" b="1" dirty="0"/>
              <a:t>구역감시시작 → </a:t>
            </a:r>
            <a:r>
              <a:rPr lang="ko-KR" altLang="en-US" sz="1200" b="1" dirty="0" err="1"/>
              <a:t>구역감시</a:t>
            </a:r>
            <a:r>
              <a:rPr lang="ko-KR" altLang="en-US" sz="1200" b="1" dirty="0"/>
              <a:t> 실행함</a:t>
            </a:r>
            <a:r>
              <a:rPr lang="en-US" altLang="ko-KR" sz="1200" b="1" dirty="0"/>
              <a:t>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5738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구역감시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4188941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구역 설정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/>
          </p:nvPr>
        </p:nvGraphicFramePr>
        <p:xfrm>
          <a:off x="5808779" y="2643119"/>
          <a:ext cx="1955293" cy="73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4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구역 설정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239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구역 그리기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251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구역 감시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77" name="TextBox 58"/>
          <p:cNvSpPr txBox="1">
            <a:spLocks noChangeArrowheads="1"/>
          </p:cNvSpPr>
          <p:nvPr/>
        </p:nvSpPr>
        <p:spPr bwMode="auto">
          <a:xfrm>
            <a:off x="7759494" y="2636105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>
                <a:latin typeface="+mn-ea"/>
                <a:ea typeface="+mn-ea"/>
              </a:rPr>
              <a:t> ▼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320083" y="6347496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6" name="직선 연결선 45"/>
            <p:cNvCxnSpPr>
              <a:stCxn id="44" idx="0"/>
              <a:endCxn id="44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모서리가 둥근 직사각형 53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82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4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86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73966" y="3508934"/>
            <a:ext cx="1968664" cy="26930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선박 종류</a:t>
            </a:r>
            <a:endParaRPr lang="en-US" altLang="ko-KR" sz="1300" dirty="0" smtClean="0">
              <a:latin typeface="+mn-ea"/>
              <a:ea typeface="+mn-ea"/>
            </a:endParaRPr>
          </a:p>
          <a:p>
            <a:endParaRPr lang="en-US" altLang="ko-KR" sz="1300" dirty="0">
              <a:latin typeface="+mn-ea"/>
              <a:ea typeface="+mn-ea"/>
            </a:endParaRPr>
          </a:p>
          <a:p>
            <a:endParaRPr lang="en-US" altLang="ko-KR" sz="1300" dirty="0" smtClean="0">
              <a:latin typeface="+mn-ea"/>
              <a:ea typeface="+mn-ea"/>
            </a:endParaRPr>
          </a:p>
          <a:p>
            <a:endParaRPr lang="en-US" altLang="ko-KR" sz="1300" dirty="0">
              <a:latin typeface="+mn-ea"/>
              <a:ea typeface="+mn-ea"/>
            </a:endParaRPr>
          </a:p>
          <a:p>
            <a:endParaRPr lang="en-US" altLang="ko-KR" sz="1300" dirty="0" smtClean="0">
              <a:latin typeface="+mn-ea"/>
              <a:ea typeface="+mn-ea"/>
            </a:endParaRPr>
          </a:p>
          <a:p>
            <a:endParaRPr lang="en-US" altLang="ko-KR" sz="1300" dirty="0">
              <a:latin typeface="+mn-ea"/>
              <a:ea typeface="+mn-ea"/>
            </a:endParaRPr>
          </a:p>
          <a:p>
            <a:endParaRPr lang="en-US" altLang="ko-KR" sz="1300" dirty="0" smtClean="0">
              <a:latin typeface="+mn-ea"/>
              <a:ea typeface="+mn-ea"/>
            </a:endParaRPr>
          </a:p>
          <a:p>
            <a:endParaRPr lang="en-US" altLang="ko-KR" sz="1300" dirty="0">
              <a:latin typeface="+mn-ea"/>
              <a:ea typeface="+mn-ea"/>
            </a:endParaRPr>
          </a:p>
          <a:p>
            <a:endParaRPr lang="en-US" altLang="ko-KR" sz="1300" dirty="0" smtClean="0">
              <a:latin typeface="+mn-ea"/>
              <a:ea typeface="+mn-ea"/>
            </a:endParaRPr>
          </a:p>
          <a:p>
            <a:r>
              <a:rPr lang="ko-KR" altLang="en-US" sz="1300" dirty="0" smtClean="0">
                <a:latin typeface="+mn-ea"/>
                <a:ea typeface="+mn-ea"/>
              </a:rPr>
              <a:t>길이</a:t>
            </a:r>
            <a:endParaRPr lang="en-US" altLang="ko-KR" sz="1300" dirty="0">
              <a:latin typeface="+mn-ea"/>
              <a:ea typeface="+mn-ea"/>
            </a:endParaRPr>
          </a:p>
          <a:p>
            <a:r>
              <a:rPr lang="en-US" altLang="ko-KR" sz="1300" dirty="0" smtClean="0">
                <a:latin typeface="+mn-ea"/>
                <a:ea typeface="+mn-ea"/>
              </a:rPr>
              <a:t>               ~ </a:t>
            </a:r>
          </a:p>
          <a:p>
            <a:r>
              <a:rPr lang="ko-KR" altLang="en-US" sz="1300" dirty="0" smtClean="0">
                <a:latin typeface="+mn-ea"/>
                <a:ea typeface="+mn-ea"/>
              </a:rPr>
              <a:t>속력</a:t>
            </a:r>
            <a:endParaRPr lang="en-US" altLang="ko-KR" sz="1300" dirty="0">
              <a:latin typeface="+mn-ea"/>
              <a:ea typeface="+mn-ea"/>
            </a:endParaRPr>
          </a:p>
          <a:p>
            <a:r>
              <a:rPr lang="en-US" altLang="ko-KR" sz="1300" dirty="0" smtClean="0">
                <a:latin typeface="+mn-ea"/>
                <a:ea typeface="+mn-ea"/>
              </a:rPr>
              <a:t>               </a:t>
            </a:r>
            <a:r>
              <a:rPr lang="en-US" altLang="ko-KR" sz="1300" dirty="0">
                <a:latin typeface="+mn-ea"/>
              </a:rPr>
              <a:t>~</a:t>
            </a:r>
            <a:endParaRPr lang="ko-KR" altLang="en-US" sz="1300" dirty="0">
              <a:latin typeface="+mn-ea"/>
              <a:ea typeface="+mn-ea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46404"/>
              </p:ext>
            </p:extLst>
          </p:nvPr>
        </p:nvGraphicFramePr>
        <p:xfrm>
          <a:off x="7037316" y="3868037"/>
          <a:ext cx="736526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02">
                  <a:extLst>
                    <a:ext uri="{9D8B030D-6E8A-4147-A177-3AD203B41FA5}">
                      <a16:colId xmlns:a16="http://schemas.microsoft.com/office/drawing/2014/main" val="226987416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259286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화물선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유조선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9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여객선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15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예부선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어선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019815"/>
                  </a:ext>
                </a:extLst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08095"/>
              </p:ext>
            </p:extLst>
          </p:nvPr>
        </p:nvGraphicFramePr>
        <p:xfrm>
          <a:off x="5958180" y="3868037"/>
          <a:ext cx="736526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02">
                  <a:extLst>
                    <a:ext uri="{9D8B030D-6E8A-4147-A177-3AD203B41FA5}">
                      <a16:colId xmlns:a16="http://schemas.microsoft.com/office/drawing/2014/main" val="226987416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368387222"/>
                    </a:ext>
                  </a:extLst>
                </a:gridCol>
              </a:tblGrid>
              <a:tr h="13249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자망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88505"/>
                  </a:ext>
                </a:extLst>
              </a:tr>
              <a:tr h="15039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채낚기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39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안강망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4367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유자망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8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통발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03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트롤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971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상선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98265"/>
                  </a:ext>
                </a:extLst>
              </a:tr>
            </a:tbl>
          </a:graphicData>
        </a:graphic>
      </p:graphicFrame>
      <p:sp>
        <p:nvSpPr>
          <p:cNvPr id="93" name="직사각형 92"/>
          <p:cNvSpPr/>
          <p:nvPr/>
        </p:nvSpPr>
        <p:spPr>
          <a:xfrm flipV="1">
            <a:off x="6511996" y="390647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 flipV="1">
            <a:off x="6506143" y="410650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 flipV="1">
            <a:off x="6509525" y="430653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 flipV="1">
            <a:off x="7578205" y="3911958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 flipV="1">
            <a:off x="7578205" y="4106505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 flipV="1">
            <a:off x="7578205" y="4301052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 flipV="1">
            <a:off x="7578205" y="4496336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 flipV="1">
            <a:off x="6511996" y="4491261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 flipV="1">
            <a:off x="6506143" y="4682898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 flipV="1">
            <a:off x="6506143" y="4882928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 flipV="1">
            <a:off x="6506143" y="5090219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 flipV="1">
            <a:off x="7578205" y="4691620"/>
            <a:ext cx="149111" cy="117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413476"/>
              </p:ext>
            </p:extLst>
          </p:nvPr>
        </p:nvGraphicFramePr>
        <p:xfrm>
          <a:off x="5988042" y="5524007"/>
          <a:ext cx="706664" cy="1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64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8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최솟값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25807"/>
              </p:ext>
            </p:extLst>
          </p:nvPr>
        </p:nvGraphicFramePr>
        <p:xfrm>
          <a:off x="5992330" y="5928248"/>
          <a:ext cx="706664" cy="1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64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8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최솟값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4125"/>
              </p:ext>
            </p:extLst>
          </p:nvPr>
        </p:nvGraphicFramePr>
        <p:xfrm>
          <a:off x="7036455" y="5524007"/>
          <a:ext cx="706664" cy="1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64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8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최댓값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57662"/>
              </p:ext>
            </p:extLst>
          </p:nvPr>
        </p:nvGraphicFramePr>
        <p:xfrm>
          <a:off x="7048256" y="5932394"/>
          <a:ext cx="706664" cy="19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64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8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최댓값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110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3949773" y="4106505"/>
            <a:ext cx="1461238" cy="384756"/>
          </a:xfrm>
          <a:prstGeom prst="borderCallout1">
            <a:avLst>
              <a:gd name="adj1" fmla="val 74839"/>
              <a:gd name="adj2" fmla="val 100219"/>
              <a:gd name="adj3" fmla="val 31459"/>
              <a:gd name="adj4" fmla="val 137362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어선모드일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시 나타나는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선박 종류 체크박스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843545" y="5294608"/>
            <a:ext cx="1421687" cy="384756"/>
          </a:xfrm>
          <a:prstGeom prst="borderCallout1">
            <a:avLst>
              <a:gd name="adj1" fmla="val 54661"/>
              <a:gd name="adj2" fmla="val -137"/>
              <a:gd name="adj3" fmla="val -112032"/>
              <a:gd name="adj4" fmla="val -1900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상선모드일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시 나타나는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선박 종류 체크박스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43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E5990E-220D-4E41-9327-9DF9AD5B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14818"/>
          <a:stretch/>
        </p:blipFill>
        <p:spPr>
          <a:xfrm>
            <a:off x="64598" y="2298488"/>
            <a:ext cx="7403877" cy="45149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89750" y="1933944"/>
            <a:ext cx="7403877" cy="385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38082" y="2319130"/>
            <a:ext cx="259228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lt"/>
              </a:rPr>
              <a:t>선박 표시 방법</a:t>
            </a: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>
                <a:latin typeface="+mn-lt"/>
              </a:rPr>
              <a:t>상선 선박 위주 표시함</a:t>
            </a:r>
            <a:r>
              <a:rPr lang="en-US" altLang="ko-KR" sz="1200" b="1" dirty="0" smtClean="0">
                <a:latin typeface="+mn-lt"/>
              </a:rPr>
              <a:t>)</a:t>
            </a:r>
          </a:p>
          <a:p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 smtClean="0">
                <a:latin typeface="+mn-lt"/>
              </a:rPr>
              <a:t>범례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화물선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파란색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유조선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빨간색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여객선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초록색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 err="1">
                <a:latin typeface="+mn-lt"/>
              </a:rPr>
              <a:t>예부선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갈색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어선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회색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 err="1">
                <a:latin typeface="+mn-lt"/>
              </a:rPr>
              <a:t>선박크기</a:t>
            </a:r>
            <a:r>
              <a:rPr lang="ko-KR" altLang="en-US" sz="1200" b="1" dirty="0">
                <a:latin typeface="+mn-lt"/>
              </a:rPr>
              <a:t> 표시 </a:t>
            </a:r>
            <a:r>
              <a:rPr lang="en-US" altLang="ko-KR" sz="1200" b="1" dirty="0">
                <a:latin typeface="+mn-lt"/>
              </a:rPr>
              <a:t>(50m </a:t>
            </a:r>
            <a:r>
              <a:rPr lang="ko-KR" altLang="en-US" sz="1200" b="1" dirty="0">
                <a:latin typeface="+mn-lt"/>
              </a:rPr>
              <a:t>단위로</a:t>
            </a:r>
            <a:r>
              <a:rPr lang="en-US" altLang="ko-KR" sz="1200" b="1" dirty="0">
                <a:latin typeface="+mn-lt"/>
              </a:rPr>
              <a:t>)</a:t>
            </a:r>
          </a:p>
          <a:p>
            <a:pPr marL="228600" indent="-228600">
              <a:buAutoNum type="arabicParenR"/>
            </a:pPr>
            <a:r>
              <a:rPr lang="en-US" altLang="ko-KR" sz="1200" b="1" dirty="0">
                <a:latin typeface="+mn-lt"/>
              </a:rPr>
              <a:t>Level 1 : </a:t>
            </a:r>
            <a:r>
              <a:rPr lang="ko-KR" altLang="en-US" sz="1200" b="1" dirty="0" err="1">
                <a:latin typeface="+mn-lt"/>
              </a:rPr>
              <a:t>선박길이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50m </a:t>
            </a:r>
            <a:r>
              <a:rPr lang="ko-KR" altLang="en-US" sz="1200" b="1" dirty="0">
                <a:latin typeface="+mn-lt"/>
              </a:rPr>
              <a:t>미만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en-US" altLang="ko-KR" sz="1200" b="1" dirty="0">
                <a:latin typeface="+mn-lt"/>
              </a:rPr>
              <a:t>Level 2 : 50~100m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3 : 100~150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4 : 150~200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5 : 200~250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6 : 250~300</a:t>
            </a:r>
          </a:p>
          <a:p>
            <a:r>
              <a:rPr lang="en-US" altLang="ko-KR" sz="1200" b="1" dirty="0">
                <a:latin typeface="+mn-lt"/>
              </a:rPr>
              <a:t>     :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986578" y="2345338"/>
            <a:ext cx="1440160" cy="310815"/>
            <a:chOff x="7747199" y="5318963"/>
            <a:chExt cx="1440160" cy="31081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1" name="직선 연결선 20"/>
            <p:cNvCxnSpPr>
              <a:stCxn id="20" idx="0"/>
              <a:endCxn id="20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모서리가 둥근 직사각형 21"/>
          <p:cNvSpPr/>
          <p:nvPr/>
        </p:nvSpPr>
        <p:spPr>
          <a:xfrm>
            <a:off x="5986578" y="2333374"/>
            <a:ext cx="720080" cy="31833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06658" y="2340896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1184175" y="2938419"/>
            <a:ext cx="1916110" cy="3205068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FF182-C8BB-4B02-9C75-08186DE71B0D}"/>
              </a:ext>
            </a:extLst>
          </p:cNvPr>
          <p:cNvSpPr txBox="1"/>
          <p:nvPr/>
        </p:nvSpPr>
        <p:spPr>
          <a:xfrm>
            <a:off x="2131461" y="5947653"/>
            <a:ext cx="12879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ym typeface="Wingdings" panose="05000000000000000000" pitchFamily="2" charset="2"/>
              </a:rPr>
              <a:t>투명도 </a:t>
            </a:r>
            <a:r>
              <a:rPr lang="en-US" altLang="ko-KR" sz="900" dirty="0">
                <a:sym typeface="Wingdings" panose="05000000000000000000" pitchFamily="2" charset="2"/>
              </a:rPr>
              <a:t>8%, </a:t>
            </a:r>
            <a:r>
              <a:rPr lang="ko-KR" altLang="en-US" sz="900" dirty="0">
                <a:sym typeface="Wingdings" panose="05000000000000000000" pitchFamily="2" charset="2"/>
              </a:rPr>
              <a:t>흰색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C5017-3149-4647-9A05-399745188BE6}"/>
              </a:ext>
            </a:extLst>
          </p:cNvPr>
          <p:cNvSpPr txBox="1"/>
          <p:nvPr/>
        </p:nvSpPr>
        <p:spPr>
          <a:xfrm>
            <a:off x="1846926" y="2981040"/>
            <a:ext cx="569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선명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1184174" y="3244730"/>
            <a:ext cx="1916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MMSI : 000000</a:t>
            </a:r>
          </a:p>
          <a:p>
            <a:r>
              <a:rPr lang="en-US" altLang="ko-KR" sz="1200" b="1" dirty="0" err="1"/>
              <a:t>Shiptype</a:t>
            </a:r>
            <a:r>
              <a:rPr lang="en-US" altLang="ko-KR" sz="1200" b="1" dirty="0"/>
              <a:t> : ~~</a:t>
            </a:r>
          </a:p>
          <a:p>
            <a:r>
              <a:rPr lang="en-US" altLang="ko-KR" sz="1200" b="1" dirty="0"/>
              <a:t>Destination : </a:t>
            </a:r>
          </a:p>
          <a:p>
            <a:r>
              <a:rPr lang="en-US" altLang="ko-KR" sz="1200" b="1" dirty="0"/>
              <a:t>Course : </a:t>
            </a:r>
          </a:p>
          <a:p>
            <a:r>
              <a:rPr lang="en-US" altLang="ko-KR" sz="1200" b="1" dirty="0"/>
              <a:t>Speed : </a:t>
            </a:r>
          </a:p>
          <a:p>
            <a:r>
              <a:rPr lang="en-US" altLang="ko-KR" sz="1200" b="1" dirty="0"/>
              <a:t>Heading : </a:t>
            </a:r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A4319E-A98D-45A4-AAE6-E6DF65552844}"/>
              </a:ext>
            </a:extLst>
          </p:cNvPr>
          <p:cNvSpPr txBox="1"/>
          <p:nvPr/>
        </p:nvSpPr>
        <p:spPr>
          <a:xfrm>
            <a:off x="1197996" y="4558434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항적과거</a:t>
            </a:r>
            <a:r>
              <a:rPr lang="ko-KR" altLang="en-US" sz="1200" b="1" dirty="0"/>
              <a:t> 조회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109CA1-45C2-412B-B36E-D0E22F7775B9}"/>
              </a:ext>
            </a:extLst>
          </p:cNvPr>
          <p:cNvSpPr/>
          <p:nvPr/>
        </p:nvSpPr>
        <p:spPr>
          <a:xfrm>
            <a:off x="2315612" y="4590562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344B52A-E6B8-4B23-8CA2-245CA95A2D9E}"/>
              </a:ext>
            </a:extLst>
          </p:cNvPr>
          <p:cNvCxnSpPr>
            <a:cxnSpLocks/>
          </p:cNvCxnSpPr>
          <p:nvPr/>
        </p:nvCxnSpPr>
        <p:spPr>
          <a:xfrm>
            <a:off x="2362167" y="4708475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F3A699-5527-4944-B3C4-58C6A3BFCDDD}"/>
              </a:ext>
            </a:extLst>
          </p:cNvPr>
          <p:cNvSpPr/>
          <p:nvPr/>
        </p:nvSpPr>
        <p:spPr>
          <a:xfrm>
            <a:off x="1275294" y="4552127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3A806E-C4FC-42E7-82B1-BAE3FCB91FF6}"/>
              </a:ext>
            </a:extLst>
          </p:cNvPr>
          <p:cNvSpPr txBox="1"/>
          <p:nvPr/>
        </p:nvSpPr>
        <p:spPr>
          <a:xfrm>
            <a:off x="1197996" y="5025195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항적예측 조회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5DEF6E-3AEF-4AE6-BEB9-94231D6C1903}"/>
              </a:ext>
            </a:extLst>
          </p:cNvPr>
          <p:cNvSpPr/>
          <p:nvPr/>
        </p:nvSpPr>
        <p:spPr>
          <a:xfrm>
            <a:off x="2315612" y="5057323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54063A-9E9B-42E6-87FA-AD4DCC75C08B}"/>
              </a:ext>
            </a:extLst>
          </p:cNvPr>
          <p:cNvCxnSpPr>
            <a:cxnSpLocks/>
          </p:cNvCxnSpPr>
          <p:nvPr/>
        </p:nvCxnSpPr>
        <p:spPr>
          <a:xfrm>
            <a:off x="2362167" y="5175236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F541C5-E614-4668-9890-9BC5C88DC501}"/>
              </a:ext>
            </a:extLst>
          </p:cNvPr>
          <p:cNvSpPr/>
          <p:nvPr/>
        </p:nvSpPr>
        <p:spPr>
          <a:xfrm>
            <a:off x="1275294" y="5018888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설명선 1 35"/>
          <p:cNvSpPr/>
          <p:nvPr/>
        </p:nvSpPr>
        <p:spPr>
          <a:xfrm>
            <a:off x="3862643" y="2379390"/>
            <a:ext cx="966627" cy="300201"/>
          </a:xfrm>
          <a:prstGeom prst="borderCallout1">
            <a:avLst>
              <a:gd name="adj1" fmla="val -1233"/>
              <a:gd name="adj2" fmla="val -470"/>
              <a:gd name="adj3" fmla="val 495771"/>
              <a:gd name="adj4" fmla="val -14392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기본 선박 정보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설명선 1 36"/>
          <p:cNvSpPr/>
          <p:nvPr/>
        </p:nvSpPr>
        <p:spPr>
          <a:xfrm>
            <a:off x="3856354" y="2836796"/>
            <a:ext cx="1524433" cy="623993"/>
          </a:xfrm>
          <a:prstGeom prst="borderCallout1">
            <a:avLst>
              <a:gd name="adj1" fmla="val -1233"/>
              <a:gd name="adj2" fmla="val -470"/>
              <a:gd name="adj3" fmla="val 275370"/>
              <a:gd name="adj4" fmla="val -7961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과거 선박 조회 버튼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b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…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클릭하면 </a:t>
            </a:r>
            <a:r>
              <a:rPr lang="ko-KR" altLang="en-US" sz="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조회기간</a:t>
            </a:r>
            <a:r>
              <a:rPr lang="en-US" altLang="ko-KR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(12</a:t>
            </a:r>
            <a:r>
              <a:rPr lang="ko-KR" altLang="en-US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시간</a:t>
            </a:r>
            <a:r>
              <a:rPr lang="en-US" altLang="ko-KR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간격</a:t>
            </a:r>
            <a:r>
              <a:rPr lang="en-US" altLang="ko-KR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분단위</a:t>
            </a:r>
            <a:r>
              <a:rPr lang="en-US" altLang="ko-KR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, default - 10</a:t>
            </a:r>
            <a:r>
              <a:rPr lang="ko-KR" altLang="en-US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r>
              <a:rPr lang="en-US" altLang="ko-KR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설정하는 화면으로 연결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" name="설명선 1 37"/>
          <p:cNvSpPr/>
          <p:nvPr/>
        </p:nvSpPr>
        <p:spPr>
          <a:xfrm>
            <a:off x="3825008" y="4307981"/>
            <a:ext cx="1524433" cy="623993"/>
          </a:xfrm>
          <a:prstGeom prst="borderCallout1">
            <a:avLst>
              <a:gd name="adj1" fmla="val -1233"/>
              <a:gd name="adj2" fmla="val -470"/>
              <a:gd name="adj3" fmla="val 116618"/>
              <a:gd name="adj4" fmla="val -7711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항적 예측 조회 버튼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b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…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클릭하면 </a:t>
            </a:r>
            <a:r>
              <a:rPr lang="ko-KR" altLang="en-US" sz="800" dirty="0" err="1">
                <a:solidFill>
                  <a:schemeClr val="tx1"/>
                </a:solidFill>
                <a:sym typeface="Wingdings" panose="05000000000000000000" pitchFamily="2" charset="2"/>
              </a:rPr>
              <a:t>조회기간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간격 설정하는 화면으로 연결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47744D-8C4E-44D5-B479-E4C681EB1DB2}"/>
              </a:ext>
            </a:extLst>
          </p:cNvPr>
          <p:cNvSpPr/>
          <p:nvPr/>
        </p:nvSpPr>
        <p:spPr>
          <a:xfrm>
            <a:off x="3738270" y="3562328"/>
            <a:ext cx="1798200" cy="553347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554FD7-B7D9-45F2-9235-F7672B42052B}"/>
              </a:ext>
            </a:extLst>
          </p:cNvPr>
          <p:cNvSpPr txBox="1"/>
          <p:nvPr/>
        </p:nvSpPr>
        <p:spPr>
          <a:xfrm>
            <a:off x="3706381" y="3611989"/>
            <a:ext cx="160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조회기간 </a:t>
            </a:r>
            <a:r>
              <a:rPr lang="en-US" altLang="ko-KR" sz="1200" b="1" dirty="0"/>
              <a:t>: </a:t>
            </a:r>
          </a:p>
          <a:p>
            <a:r>
              <a:rPr lang="ko-KR" altLang="en-US" sz="1200" b="1" dirty="0"/>
              <a:t>시간간격 </a:t>
            </a:r>
            <a:r>
              <a:rPr lang="en-US" altLang="ko-KR" sz="1200" b="1" dirty="0"/>
              <a:t>: </a:t>
            </a:r>
          </a:p>
          <a:p>
            <a:endParaRPr lang="en-US" altLang="ko-KR" sz="1200" b="1" dirty="0"/>
          </a:p>
        </p:txBody>
      </p:sp>
      <p:cxnSp>
        <p:nvCxnSpPr>
          <p:cNvPr id="41" name="직선 연결선 40"/>
          <p:cNvCxnSpPr>
            <a:stCxn id="37" idx="1"/>
            <a:endCxn id="39" idx="0"/>
          </p:cNvCxnSpPr>
          <p:nvPr/>
        </p:nvCxnSpPr>
        <p:spPr>
          <a:xfrm>
            <a:off x="4618571" y="3460789"/>
            <a:ext cx="18799" cy="1015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47744D-8C4E-44D5-B479-E4C681EB1DB2}"/>
              </a:ext>
            </a:extLst>
          </p:cNvPr>
          <p:cNvSpPr/>
          <p:nvPr/>
        </p:nvSpPr>
        <p:spPr>
          <a:xfrm>
            <a:off x="3754718" y="5124280"/>
            <a:ext cx="1756157" cy="1200206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554FD7-B7D9-45F2-9235-F7672B42052B}"/>
              </a:ext>
            </a:extLst>
          </p:cNvPr>
          <p:cNvSpPr txBox="1"/>
          <p:nvPr/>
        </p:nvSpPr>
        <p:spPr>
          <a:xfrm>
            <a:off x="3754718" y="5266102"/>
            <a:ext cx="17561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조회기간 </a:t>
            </a:r>
            <a:r>
              <a:rPr lang="en-US" altLang="ko-KR" sz="1200" b="1" dirty="0"/>
              <a:t>: </a:t>
            </a:r>
          </a:p>
          <a:p>
            <a:r>
              <a:rPr lang="ko-KR" altLang="en-US" sz="1200" b="1" dirty="0"/>
              <a:t>시간간격 </a:t>
            </a:r>
            <a:r>
              <a:rPr lang="en-US" altLang="ko-KR" sz="1200" b="1" dirty="0"/>
              <a:t>:</a:t>
            </a:r>
          </a:p>
          <a:p>
            <a:r>
              <a:rPr lang="ko-KR" altLang="en-US" sz="1200" b="1" dirty="0"/>
              <a:t>예측모델 </a:t>
            </a:r>
            <a:r>
              <a:rPr lang="en-US" altLang="ko-KR" sz="1200" b="1" dirty="0"/>
              <a:t>: 1) Dead Reckoning, 2) Deep Learning</a:t>
            </a:r>
          </a:p>
          <a:p>
            <a:endParaRPr lang="en-US" altLang="ko-KR" sz="1200" b="1" dirty="0"/>
          </a:p>
        </p:txBody>
      </p:sp>
      <p:cxnSp>
        <p:nvCxnSpPr>
          <p:cNvPr id="44" name="직선 연결선 43"/>
          <p:cNvCxnSpPr>
            <a:stCxn id="42" idx="0"/>
            <a:endCxn id="38" idx="1"/>
          </p:cNvCxnSpPr>
          <p:nvPr/>
        </p:nvCxnSpPr>
        <p:spPr>
          <a:xfrm flipH="1" flipV="1">
            <a:off x="4587225" y="4931974"/>
            <a:ext cx="45572" cy="192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545288" y="1359376"/>
            <a:ext cx="2239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lt"/>
              </a:rPr>
              <a:t>해당화면은 </a:t>
            </a:r>
            <a:r>
              <a:rPr lang="en-US" altLang="ko-KR" sz="1200" b="1" dirty="0">
                <a:latin typeface="+mn-lt"/>
              </a:rPr>
              <a:t>1</a:t>
            </a:r>
            <a:r>
              <a:rPr lang="ko-KR" altLang="en-US" sz="1200" b="1" dirty="0">
                <a:latin typeface="+mn-lt"/>
              </a:rPr>
              <a:t>번 화면에서 </a:t>
            </a:r>
            <a:r>
              <a:rPr lang="ko-KR" altLang="en-US" sz="1200" b="1" dirty="0" err="1">
                <a:latin typeface="+mn-lt"/>
              </a:rPr>
              <a:t>선박모드를</a:t>
            </a:r>
            <a:r>
              <a:rPr lang="ko-KR" altLang="en-US" sz="1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+mn-lt"/>
              </a:rPr>
              <a:t>“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lt"/>
              </a:rPr>
              <a:t>상선모드</a:t>
            </a:r>
            <a:r>
              <a:rPr lang="en-US" altLang="ko-KR" sz="1200" b="1" dirty="0" smtClean="0">
                <a:solidFill>
                  <a:srgbClr val="FF0000"/>
                </a:solidFill>
                <a:latin typeface="+mn-lt"/>
              </a:rPr>
              <a:t>” </a:t>
            </a:r>
            <a:r>
              <a:rPr lang="ko-KR" altLang="en-US" sz="1200" b="1" dirty="0">
                <a:latin typeface="+mn-lt"/>
              </a:rPr>
              <a:t>로 </a:t>
            </a:r>
            <a:r>
              <a:rPr lang="ko-KR" altLang="en-US" sz="1200" b="1" dirty="0" smtClean="0">
                <a:latin typeface="+mn-lt"/>
              </a:rPr>
              <a:t>선택하여 선박을 클릭할 경우임</a:t>
            </a:r>
            <a:r>
              <a:rPr lang="en-US" altLang="ko-KR" sz="1200" b="1" dirty="0" smtClean="0">
                <a:latin typeface="+mn-lt"/>
              </a:rPr>
              <a:t>.</a:t>
            </a:r>
            <a:endParaRPr lang="en-US" altLang="ko-KR" sz="1200" b="1" dirty="0">
              <a:latin typeface="+mn-lt"/>
            </a:endParaRPr>
          </a:p>
          <a:p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0" y="770175"/>
            <a:ext cx="7438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ship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상선모드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선박클릭시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A2694F3-5804-4D75-8D71-2D131E90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608" y="1652382"/>
            <a:ext cx="2327766" cy="4620411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6761051" y="3196081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6918697" y="2695743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6570755" y="3715375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smtClean="0"/>
              <a:t>해양환경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64270" y="4570309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64270" y="4045141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5888BC0-12D9-492B-86DB-DC5EACCCB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86" y="4160102"/>
            <a:ext cx="268247" cy="231668"/>
          </a:xfrm>
          <a:prstGeom prst="rect">
            <a:avLst/>
          </a:prstGeom>
          <a:noFill/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0867041-1D55-4B3D-B335-E495B996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4722525"/>
            <a:ext cx="268247" cy="231668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5911389" y="4058168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5853233" y="5104654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11A6BD9-3994-41C5-A9B9-AFDA3A37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54" y="5127319"/>
            <a:ext cx="268247" cy="231668"/>
          </a:xfrm>
          <a:prstGeom prst="rect">
            <a:avLst/>
          </a:prstGeom>
          <a:noFill/>
        </p:spPr>
      </p:pic>
      <p:grpSp>
        <p:nvGrpSpPr>
          <p:cNvPr id="60" name="그룹 59"/>
          <p:cNvGrpSpPr/>
          <p:nvPr/>
        </p:nvGrpSpPr>
        <p:grpSpPr>
          <a:xfrm>
            <a:off x="7025249" y="6070081"/>
            <a:ext cx="343174" cy="444965"/>
            <a:chOff x="8962678" y="5175635"/>
            <a:chExt cx="622129" cy="656802"/>
          </a:xfrm>
        </p:grpSpPr>
        <p:pic>
          <p:nvPicPr>
            <p:cNvPr id="61" name="Picture 2" descr="distance Icon 6681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Ruler Icon 1884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8" descr="Crosshair Icon 4159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69" y="6381678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5879466" y="5422860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65" name="Picture 2" descr="Layers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1" y="5720537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C5017-3149-4647-9A05-399745188BE6}"/>
              </a:ext>
            </a:extLst>
          </p:cNvPr>
          <p:cNvSpPr txBox="1"/>
          <p:nvPr/>
        </p:nvSpPr>
        <p:spPr>
          <a:xfrm>
            <a:off x="6416374" y="2451032"/>
            <a:ext cx="569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선명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5753622" y="2714722"/>
            <a:ext cx="1916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MMSI </a:t>
            </a:r>
          </a:p>
          <a:p>
            <a:r>
              <a:rPr lang="en-US" altLang="ko-KR" sz="1200" b="1" dirty="0" smtClean="0">
                <a:latin typeface="+mn-ea"/>
                <a:ea typeface="+mn-ea"/>
              </a:rPr>
              <a:t>Ship Type 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Destination 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Course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Speed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Heading 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A4319E-A98D-45A4-AAE6-E6DF65552844}"/>
              </a:ext>
            </a:extLst>
          </p:cNvPr>
          <p:cNvSpPr txBox="1"/>
          <p:nvPr/>
        </p:nvSpPr>
        <p:spPr>
          <a:xfrm>
            <a:off x="6045520" y="4010945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+mn-ea"/>
                <a:ea typeface="+mn-ea"/>
              </a:rPr>
              <a:t>항적과거</a:t>
            </a:r>
            <a:r>
              <a:rPr lang="ko-KR" altLang="en-US" sz="1200" b="1" dirty="0">
                <a:latin typeface="+mn-ea"/>
                <a:ea typeface="+mn-ea"/>
              </a:rPr>
              <a:t> 조회</a:t>
            </a: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3A806E-C4FC-42E7-82B1-BAE3FCB91FF6}"/>
              </a:ext>
            </a:extLst>
          </p:cNvPr>
          <p:cNvSpPr txBox="1"/>
          <p:nvPr/>
        </p:nvSpPr>
        <p:spPr>
          <a:xfrm>
            <a:off x="6060271" y="4483754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항적예측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>
                <a:latin typeface="+mn-ea"/>
                <a:ea typeface="+mn-ea"/>
              </a:rPr>
              <a:t>조회 </a:t>
            </a: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30405" y="2751921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943913" y="2948552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6938162" y="3132019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6938162" y="3309456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6940541" y="3503522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6938162" y="3701344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830811" y="3855883"/>
            <a:ext cx="1725955" cy="669688"/>
            <a:chOff x="3108784" y="3547475"/>
            <a:chExt cx="1798200" cy="15948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C47744D-8C4E-44D5-B479-E4C681EB1DB2}"/>
                </a:ext>
              </a:extLst>
            </p:cNvPr>
            <p:cNvSpPr/>
            <p:nvPr/>
          </p:nvSpPr>
          <p:spPr>
            <a:xfrm>
              <a:off x="3108784" y="3547475"/>
              <a:ext cx="1798200" cy="138422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554FD7-B7D9-45F2-9235-F7672B42052B}"/>
                </a:ext>
              </a:extLst>
            </p:cNvPr>
            <p:cNvSpPr txBox="1"/>
            <p:nvPr/>
          </p:nvSpPr>
          <p:spPr>
            <a:xfrm>
              <a:off x="3113818" y="3603101"/>
              <a:ext cx="1787450" cy="15392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조회기간 </a:t>
              </a:r>
              <a:r>
                <a:rPr lang="en-US" altLang="ko-KR" sz="1200" b="1" dirty="0">
                  <a:latin typeface="+mn-ea"/>
                  <a:ea typeface="+mn-ea"/>
                </a:rPr>
                <a:t>: </a:t>
              </a:r>
            </a:p>
            <a:p>
              <a:r>
                <a:rPr lang="ko-KR" altLang="en-US" sz="1200" b="1" dirty="0">
                  <a:latin typeface="+mn-ea"/>
                  <a:ea typeface="+mn-ea"/>
                </a:rPr>
                <a:t>시간간격 </a:t>
              </a:r>
              <a:r>
                <a:rPr lang="en-US" altLang="ko-KR" sz="1200" b="1" dirty="0">
                  <a:latin typeface="+mn-ea"/>
                  <a:ea typeface="+mn-ea"/>
                </a:rPr>
                <a:t>: </a:t>
              </a:r>
            </a:p>
            <a:p>
              <a:endParaRPr lang="en-US" altLang="ko-KR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88767" y="4495186"/>
            <a:ext cx="1777905" cy="1824045"/>
            <a:chOff x="3501820" y="4390876"/>
            <a:chExt cx="1756158" cy="10355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47744D-8C4E-44D5-B479-E4C681EB1DB2}"/>
                </a:ext>
              </a:extLst>
            </p:cNvPr>
            <p:cNvSpPr/>
            <p:nvPr/>
          </p:nvSpPr>
          <p:spPr>
            <a:xfrm>
              <a:off x="3543864" y="4390876"/>
              <a:ext cx="1714114" cy="1035544"/>
            </a:xfrm>
            <a:prstGeom prst="rect">
              <a:avLst/>
            </a:pr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554FD7-B7D9-45F2-9235-F7672B42052B}"/>
                </a:ext>
              </a:extLst>
            </p:cNvPr>
            <p:cNvSpPr txBox="1"/>
            <p:nvPr/>
          </p:nvSpPr>
          <p:spPr>
            <a:xfrm>
              <a:off x="3501820" y="4504243"/>
              <a:ext cx="1756157" cy="366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 smtClean="0">
                  <a:latin typeface="+mn-ea"/>
                  <a:ea typeface="+mn-ea"/>
                </a:rPr>
                <a:t>조회기간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:</a:t>
              </a:r>
            </a:p>
            <a:p>
              <a:r>
                <a:rPr lang="ko-KR" altLang="en-US" sz="1200" b="1" dirty="0" smtClean="0">
                  <a:latin typeface="+mn-ea"/>
                  <a:ea typeface="+mn-ea"/>
                </a:rPr>
                <a:t>시간간격 </a:t>
              </a:r>
              <a:r>
                <a:rPr lang="en-US" altLang="ko-KR" sz="1200" b="1" dirty="0" smtClean="0">
                  <a:latin typeface="+mn-ea"/>
                  <a:ea typeface="+mn-ea"/>
                </a:rPr>
                <a:t>:  </a:t>
              </a:r>
              <a:endParaRPr lang="en-US" altLang="ko-KR" sz="1200" b="1" dirty="0">
                <a:highlight>
                  <a:srgbClr val="FFFF00"/>
                </a:highlight>
                <a:latin typeface="+mn-ea"/>
                <a:ea typeface="+mn-ea"/>
              </a:endParaRPr>
            </a:p>
            <a:p>
              <a:r>
                <a:rPr lang="ko-KR" altLang="en-US" sz="1200" b="1" dirty="0" smtClean="0">
                  <a:latin typeface="+mn-ea"/>
                  <a:ea typeface="+mn-ea"/>
                </a:rPr>
                <a:t>예측모델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3930667" y="5354095"/>
          <a:ext cx="1080119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6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예측모델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19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Dead Reckoning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1969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Deep Learning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73" name="TextBox 58"/>
          <p:cNvSpPr txBox="1">
            <a:spLocks noChangeArrowheads="1"/>
          </p:cNvSpPr>
          <p:nvPr/>
        </p:nvSpPr>
        <p:spPr bwMode="auto">
          <a:xfrm>
            <a:off x="5007746" y="5356344"/>
            <a:ext cx="199894" cy="23497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>
                <a:latin typeface="+mn-ea"/>
                <a:ea typeface="+mn-ea"/>
              </a:rPr>
              <a:t> ▼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0" y="770175"/>
            <a:ext cx="7438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ship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상선모드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선박클릭시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3" name="직선 연결선 82"/>
            <p:cNvCxnSpPr>
              <a:stCxn id="82" idx="0"/>
              <a:endCxn id="82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모서리가 둥근 직사각형 83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28464" y="4221088"/>
            <a:ext cx="815511" cy="956040"/>
            <a:chOff x="177049" y="4796002"/>
            <a:chExt cx="815511" cy="956040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77049" y="4796002"/>
              <a:ext cx="735632" cy="9560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200472" y="4874555"/>
              <a:ext cx="792088" cy="861774"/>
              <a:chOff x="-1311696" y="1772816"/>
              <a:chExt cx="792088" cy="861774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-1311696" y="1772816"/>
                <a:ext cx="792088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+mn-ea"/>
                    <a:ea typeface="+mn-ea"/>
                  </a:rPr>
                  <a:t>   화물선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r>
                  <a:rPr lang="ko-KR" altLang="en-US" sz="1000" dirty="0" smtClean="0">
                    <a:latin typeface="+mn-ea"/>
                    <a:ea typeface="+mn-ea"/>
                  </a:rPr>
                  <a:t>   유조선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r>
                  <a:rPr lang="ko-KR" altLang="en-US" sz="1000" dirty="0" smtClean="0">
                    <a:latin typeface="+mn-ea"/>
                    <a:ea typeface="+mn-ea"/>
                  </a:rPr>
                  <a:t>   여객선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r>
                  <a:rPr lang="ko-KR" altLang="en-US" sz="1000" dirty="0" smtClean="0">
                    <a:latin typeface="+mn-ea"/>
                    <a:ea typeface="+mn-ea"/>
                  </a:rPr>
                  <a:t>   </a:t>
                </a:r>
                <a:r>
                  <a:rPr lang="ko-KR" altLang="en-US" sz="1000" dirty="0" err="1" smtClean="0">
                    <a:latin typeface="+mn-ea"/>
                    <a:ea typeface="+mn-ea"/>
                  </a:rPr>
                  <a:t>예부선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r>
                  <a:rPr lang="ko-KR" altLang="en-US" sz="1000" dirty="0" smtClean="0">
                    <a:latin typeface="+mn-ea"/>
                    <a:ea typeface="+mn-ea"/>
                  </a:rPr>
                  <a:t>   어선</a:t>
                </a:r>
                <a:endParaRPr lang="en-US" altLang="ko-KR" sz="1000" dirty="0" smtClean="0">
                  <a:latin typeface="+mn-ea"/>
                  <a:ea typeface="+mn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-1239688" y="1847949"/>
                <a:ext cx="72008" cy="7200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-1239688" y="199509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-1239688" y="2167699"/>
                <a:ext cx="72008" cy="72008"/>
              </a:xfrm>
              <a:prstGeom prst="ellipse">
                <a:avLst/>
              </a:prstGeom>
              <a:solidFill>
                <a:srgbClr val="0066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-1239688" y="2316999"/>
                <a:ext cx="72008" cy="72008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-1239688" y="2472294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5155445" y="4261189"/>
            <a:ext cx="373018" cy="129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5155445" y="6136035"/>
            <a:ext cx="373018" cy="129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111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115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3800" r="10100" b="17450"/>
          <a:stretch/>
        </p:blipFill>
        <p:spPr>
          <a:xfrm flipV="1">
            <a:off x="7215997" y="4501590"/>
            <a:ext cx="260428" cy="260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3800" r="10100" b="17450"/>
          <a:stretch/>
        </p:blipFill>
        <p:spPr>
          <a:xfrm flipV="1">
            <a:off x="7215997" y="4033827"/>
            <a:ext cx="260428" cy="260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9" name="직사각형 8"/>
          <p:cNvSpPr/>
          <p:nvPr/>
        </p:nvSpPr>
        <p:spPr>
          <a:xfrm>
            <a:off x="5763242" y="3950255"/>
            <a:ext cx="413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☑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70429" y="441077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☐</a:t>
            </a:r>
            <a:endParaRPr lang="ko-KR" altLang="en-US" dirty="0"/>
          </a:p>
        </p:txBody>
      </p:sp>
      <p:sp>
        <p:nvSpPr>
          <p:cNvPr id="101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4537355" y="3458077"/>
            <a:ext cx="1156255" cy="206831"/>
          </a:xfrm>
          <a:prstGeom prst="borderCallout1">
            <a:avLst>
              <a:gd name="adj1" fmla="val 92301"/>
              <a:gd name="adj2" fmla="val 100060"/>
              <a:gd name="adj3" fmla="val 307285"/>
              <a:gd name="adj4" fmla="val 11517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디폴트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체크된 것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5958176" y="5369745"/>
            <a:ext cx="1478471" cy="204086"/>
          </a:xfrm>
          <a:prstGeom prst="borderCallout1">
            <a:avLst>
              <a:gd name="adj1" fmla="val -5471"/>
              <a:gd name="adj2" fmla="val 446"/>
              <a:gd name="adj3" fmla="val -343112"/>
              <a:gd name="adj4" fmla="val 491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디폴트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체크되지 않은 것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날짜 개체 틀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CBEBCD-7972-4222-AFA1-C670831BAA97}" type="datetime1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11/9/2021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76213" y="2492375"/>
            <a:ext cx="9601200" cy="194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/>
                </a:solidFill>
              </a:rPr>
              <a:t>1. Sitemap &amp; Layout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400" b="1" dirty="0">
              <a:solidFill>
                <a:schemeClr val="tx1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2. Storyboard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76213" y="1646238"/>
            <a:ext cx="7056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600" b="1" dirty="0">
                <a:latin typeface="맑은 고딕" pitchFamily="50" charset="-127"/>
                <a:ea typeface="맑은 고딕" pitchFamily="50" charset="-127"/>
              </a:rPr>
              <a:t>선박해양빅데이터 플랫폼</a:t>
            </a:r>
            <a:r>
              <a:rPr kumimoji="0"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600" b="1" dirty="0">
                <a:latin typeface="맑은 고딕" pitchFamily="50" charset="-127"/>
                <a:ea typeface="맑은 고딕" pitchFamily="50" charset="-127"/>
              </a:rPr>
              <a:t>화면 및 기능 설계서 </a:t>
            </a:r>
            <a:r>
              <a:rPr kumimoji="0" lang="en-US" altLang="ko-KR" sz="1600" b="1" dirty="0">
                <a:latin typeface="맑은 고딕" pitchFamily="50" charset="-127"/>
                <a:ea typeface="맑은 고딕" pitchFamily="50" charset="-127"/>
              </a:rPr>
              <a:t>(AS)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F90CD-6A07-46A7-8B7D-CB9633ADFE19}"/>
              </a:ext>
            </a:extLst>
          </p:cNvPr>
          <p:cNvSpPr txBox="1"/>
          <p:nvPr/>
        </p:nvSpPr>
        <p:spPr>
          <a:xfrm>
            <a:off x="7545288" y="1359376"/>
            <a:ext cx="2239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해당화면은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번 화면에서 </a:t>
            </a:r>
            <a:r>
              <a:rPr lang="ko-KR" altLang="en-US" sz="1200" b="1" dirty="0" err="1"/>
              <a:t>선박모드를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어선모드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200" b="1" dirty="0"/>
              <a:t>로 </a:t>
            </a:r>
            <a:r>
              <a:rPr lang="ko-KR" altLang="en-US" sz="1200" b="1" dirty="0" smtClean="0"/>
              <a:t>선택하여 선박을 클릭할 경우임</a:t>
            </a:r>
            <a:r>
              <a:rPr lang="en-US" altLang="ko-KR" sz="1200" b="1" dirty="0" smtClean="0"/>
              <a:t>. </a:t>
            </a:r>
            <a:endParaRPr lang="en-US" altLang="ko-KR" sz="1200" b="1" dirty="0"/>
          </a:p>
          <a:p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990E-220D-4E41-9327-9DF9AD5B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14818"/>
          <a:stretch/>
        </p:blipFill>
        <p:spPr>
          <a:xfrm>
            <a:off x="64598" y="2298488"/>
            <a:ext cx="7403877" cy="4332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89750" y="1933944"/>
            <a:ext cx="7403877" cy="385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340155" y="2629762"/>
            <a:ext cx="1916110" cy="3205068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FF182-C8BB-4B02-9C75-08186DE71B0D}"/>
              </a:ext>
            </a:extLst>
          </p:cNvPr>
          <p:cNvSpPr txBox="1"/>
          <p:nvPr/>
        </p:nvSpPr>
        <p:spPr>
          <a:xfrm>
            <a:off x="6287441" y="5638996"/>
            <a:ext cx="12879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ym typeface="Wingdings" panose="05000000000000000000" pitchFamily="2" charset="2"/>
              </a:rPr>
              <a:t>투명도 </a:t>
            </a:r>
            <a:r>
              <a:rPr lang="en-US" altLang="ko-KR" sz="900" dirty="0">
                <a:sym typeface="Wingdings" panose="05000000000000000000" pitchFamily="2" charset="2"/>
              </a:rPr>
              <a:t>8%, </a:t>
            </a:r>
            <a:r>
              <a:rPr lang="ko-KR" altLang="en-US" sz="900" dirty="0">
                <a:sym typeface="Wingdings" panose="05000000000000000000" pitchFamily="2" charset="2"/>
              </a:rPr>
              <a:t>흰색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C5017-3149-4647-9A05-399745188BE6}"/>
              </a:ext>
            </a:extLst>
          </p:cNvPr>
          <p:cNvSpPr txBox="1"/>
          <p:nvPr/>
        </p:nvSpPr>
        <p:spPr>
          <a:xfrm>
            <a:off x="6002906" y="2672383"/>
            <a:ext cx="569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lt"/>
              </a:rPr>
              <a:t>선명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5340154" y="2936073"/>
            <a:ext cx="1916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MMSI : 000000</a:t>
            </a:r>
          </a:p>
          <a:p>
            <a:r>
              <a:rPr lang="en-US" altLang="ko-KR" sz="1200" b="1" dirty="0" err="1">
                <a:latin typeface="+mn-lt"/>
              </a:rPr>
              <a:t>Shiptype</a:t>
            </a:r>
            <a:r>
              <a:rPr lang="en-US" altLang="ko-KR" sz="1200" b="1" dirty="0">
                <a:latin typeface="+mn-lt"/>
              </a:rPr>
              <a:t> : ~~</a:t>
            </a:r>
          </a:p>
          <a:p>
            <a:r>
              <a:rPr lang="en-US" altLang="ko-KR" sz="1200" b="1" dirty="0">
                <a:latin typeface="+mn-lt"/>
              </a:rPr>
              <a:t>Destination : </a:t>
            </a:r>
          </a:p>
          <a:p>
            <a:r>
              <a:rPr lang="en-US" altLang="ko-KR" sz="1200" b="1" dirty="0">
                <a:latin typeface="+mn-lt"/>
              </a:rPr>
              <a:t>Course : </a:t>
            </a:r>
          </a:p>
          <a:p>
            <a:r>
              <a:rPr lang="en-US" altLang="ko-KR" sz="1200" b="1" dirty="0">
                <a:latin typeface="+mn-lt"/>
              </a:rPr>
              <a:t>Speed : </a:t>
            </a:r>
          </a:p>
          <a:p>
            <a:r>
              <a:rPr lang="en-US" altLang="ko-KR" sz="1200" b="1" dirty="0">
                <a:latin typeface="+mn-lt"/>
              </a:rPr>
              <a:t>Heading : </a:t>
            </a:r>
          </a:p>
          <a:p>
            <a:endParaRPr lang="en-US" altLang="ko-KR" sz="1200" b="1" dirty="0">
              <a:latin typeface="+mn-lt"/>
            </a:endParaRPr>
          </a:p>
          <a:p>
            <a:endParaRPr lang="ko-KR" altLang="en-US" sz="1200" b="1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4319E-A98D-45A4-AAE6-E6DF65552844}"/>
              </a:ext>
            </a:extLst>
          </p:cNvPr>
          <p:cNvSpPr txBox="1"/>
          <p:nvPr/>
        </p:nvSpPr>
        <p:spPr>
          <a:xfrm>
            <a:off x="5353976" y="4249777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+mn-lt"/>
              </a:rPr>
              <a:t>항적과거</a:t>
            </a:r>
            <a:r>
              <a:rPr lang="ko-KR" altLang="en-US" sz="1200" b="1" dirty="0">
                <a:latin typeface="+mn-lt"/>
              </a:rPr>
              <a:t> 조회</a:t>
            </a:r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  <a:p>
            <a:endParaRPr lang="ko-KR" altLang="en-US" sz="1200" b="1" dirty="0">
              <a:latin typeface="+mn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09CA1-45C2-412B-B36E-D0E22F7775B9}"/>
              </a:ext>
            </a:extLst>
          </p:cNvPr>
          <p:cNvSpPr/>
          <p:nvPr/>
        </p:nvSpPr>
        <p:spPr>
          <a:xfrm>
            <a:off x="6471592" y="4281905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44B52A-E6B8-4B23-8CA2-245CA95A2D9E}"/>
              </a:ext>
            </a:extLst>
          </p:cNvPr>
          <p:cNvCxnSpPr>
            <a:cxnSpLocks/>
          </p:cNvCxnSpPr>
          <p:nvPr/>
        </p:nvCxnSpPr>
        <p:spPr>
          <a:xfrm>
            <a:off x="6518147" y="4399818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F3A699-5527-4944-B3C4-58C6A3BFCDDD}"/>
              </a:ext>
            </a:extLst>
          </p:cNvPr>
          <p:cNvSpPr/>
          <p:nvPr/>
        </p:nvSpPr>
        <p:spPr>
          <a:xfrm>
            <a:off x="5431274" y="4243470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A806E-C4FC-42E7-82B1-BAE3FCB91FF6}"/>
              </a:ext>
            </a:extLst>
          </p:cNvPr>
          <p:cNvSpPr txBox="1"/>
          <p:nvPr/>
        </p:nvSpPr>
        <p:spPr>
          <a:xfrm>
            <a:off x="5353976" y="4716538"/>
            <a:ext cx="19161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lt"/>
              </a:rPr>
              <a:t>어장 조회</a:t>
            </a:r>
            <a:endParaRPr lang="en-US" altLang="ko-KR" sz="1200" b="1" dirty="0">
              <a:latin typeface="+mn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5DEF6E-3AEF-4AE6-BEB9-94231D6C1903}"/>
              </a:ext>
            </a:extLst>
          </p:cNvPr>
          <p:cNvSpPr/>
          <p:nvPr/>
        </p:nvSpPr>
        <p:spPr>
          <a:xfrm>
            <a:off x="6471592" y="4748666"/>
            <a:ext cx="267342" cy="2205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54063A-9E9B-42E6-87FA-AD4DCC75C08B}"/>
              </a:ext>
            </a:extLst>
          </p:cNvPr>
          <p:cNvCxnSpPr>
            <a:cxnSpLocks/>
          </p:cNvCxnSpPr>
          <p:nvPr/>
        </p:nvCxnSpPr>
        <p:spPr>
          <a:xfrm>
            <a:off x="6518147" y="4866579"/>
            <a:ext cx="18127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F541C5-E614-4668-9890-9BC5C88DC501}"/>
              </a:ext>
            </a:extLst>
          </p:cNvPr>
          <p:cNvSpPr/>
          <p:nvPr/>
        </p:nvSpPr>
        <p:spPr>
          <a:xfrm>
            <a:off x="5431274" y="4710231"/>
            <a:ext cx="1376536" cy="3351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설명선 1 20"/>
          <p:cNvSpPr/>
          <p:nvPr/>
        </p:nvSpPr>
        <p:spPr>
          <a:xfrm>
            <a:off x="2650049" y="4328834"/>
            <a:ext cx="1524433" cy="749342"/>
          </a:xfrm>
          <a:prstGeom prst="borderCallout1">
            <a:avLst>
              <a:gd name="adj1" fmla="val 50883"/>
              <a:gd name="adj2" fmla="val 98877"/>
              <a:gd name="adj3" fmla="val 78485"/>
              <a:gd name="adj4" fmla="val 18280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항적 예측 조회 버튼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 </a:t>
            </a:r>
            <a:b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…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클릭하면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조회기간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간격 설정하는 화면으로 연결</a:t>
            </a:r>
            <a:endParaRPr lang="en-US" altLang="ko-KR" sz="8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endParaRPr lang="en-US" altLang="ko-KR" sz="8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항적 조회하면 어업자원 통계상의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어장정보가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시각화 됨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47744D-8C4E-44D5-B479-E4C681EB1DB2}"/>
              </a:ext>
            </a:extLst>
          </p:cNvPr>
          <p:cNvSpPr/>
          <p:nvPr/>
        </p:nvSpPr>
        <p:spPr>
          <a:xfrm>
            <a:off x="3108784" y="3547478"/>
            <a:ext cx="1798200" cy="553347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554FD7-B7D9-45F2-9235-F7672B42052B}"/>
              </a:ext>
            </a:extLst>
          </p:cNvPr>
          <p:cNvSpPr txBox="1"/>
          <p:nvPr/>
        </p:nvSpPr>
        <p:spPr>
          <a:xfrm>
            <a:off x="3076895" y="3597139"/>
            <a:ext cx="160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조회기간 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</a:p>
          <a:p>
            <a:r>
              <a:rPr lang="ko-KR" altLang="en-US" sz="1200" b="1" dirty="0">
                <a:latin typeface="+mn-ea"/>
                <a:ea typeface="+mn-ea"/>
              </a:rPr>
              <a:t>시간간격 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</a:p>
          <a:p>
            <a:endParaRPr lang="en-US" altLang="ko-KR" sz="1200" b="1" dirty="0">
              <a:latin typeface="+mn-ea"/>
              <a:ea typeface="+mn-ea"/>
            </a:endParaRPr>
          </a:p>
        </p:txBody>
      </p:sp>
      <p:cxnSp>
        <p:nvCxnSpPr>
          <p:cNvPr id="24" name="직선 연결선 23"/>
          <p:cNvCxnSpPr>
            <a:endCxn id="22" idx="0"/>
          </p:cNvCxnSpPr>
          <p:nvPr/>
        </p:nvCxnSpPr>
        <p:spPr>
          <a:xfrm>
            <a:off x="3989085" y="3445939"/>
            <a:ext cx="18799" cy="1015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47744D-8C4E-44D5-B479-E4C681EB1DB2}"/>
              </a:ext>
            </a:extLst>
          </p:cNvPr>
          <p:cNvSpPr/>
          <p:nvPr/>
        </p:nvSpPr>
        <p:spPr>
          <a:xfrm>
            <a:off x="2698938" y="5417792"/>
            <a:ext cx="1714114" cy="1035544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54FD7-B7D9-45F2-9235-F7672B42052B}"/>
              </a:ext>
            </a:extLst>
          </p:cNvPr>
          <p:cNvSpPr txBox="1"/>
          <p:nvPr/>
        </p:nvSpPr>
        <p:spPr>
          <a:xfrm>
            <a:off x="2656894" y="5531159"/>
            <a:ext cx="1756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+mn-ea"/>
                <a:ea typeface="+mn-ea"/>
              </a:rPr>
              <a:t>조회기간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  <a:endParaRPr lang="en-US" altLang="ko-KR" sz="1200" b="1" dirty="0">
              <a:highlight>
                <a:srgbClr val="FFFF00"/>
              </a:highlight>
              <a:latin typeface="+mn-ea"/>
              <a:ea typeface="+mn-ea"/>
            </a:endParaRPr>
          </a:p>
          <a:p>
            <a:r>
              <a:rPr lang="ko-KR" altLang="en-US" sz="1200" b="1" dirty="0" err="1">
                <a:latin typeface="+mn-ea"/>
                <a:ea typeface="+mn-ea"/>
              </a:rPr>
              <a:t>조회모드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  <a:r>
              <a:rPr lang="ko-KR" altLang="en-US" sz="1200" b="1" dirty="0">
                <a:latin typeface="+mn-ea"/>
                <a:ea typeface="+mn-ea"/>
              </a:rPr>
              <a:t>원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ko-KR" altLang="en-US" sz="1200" b="1" dirty="0" err="1">
                <a:latin typeface="+mn-ea"/>
                <a:ea typeface="+mn-ea"/>
              </a:rPr>
              <a:t>히트맵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…</a:t>
            </a:r>
          </a:p>
        </p:txBody>
      </p:sp>
      <p:cxnSp>
        <p:nvCxnSpPr>
          <p:cNvPr id="27" name="직선 연결선 26"/>
          <p:cNvCxnSpPr>
            <a:cxnSpLocks/>
            <a:stCxn id="25" idx="0"/>
          </p:cNvCxnSpPr>
          <p:nvPr/>
        </p:nvCxnSpPr>
        <p:spPr>
          <a:xfrm flipH="1" flipV="1">
            <a:off x="3505849" y="5085684"/>
            <a:ext cx="71167" cy="3321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어선모드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선박클릭시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9" name="설명선 1 28"/>
          <p:cNvSpPr/>
          <p:nvPr/>
        </p:nvSpPr>
        <p:spPr>
          <a:xfrm>
            <a:off x="3347903" y="2810882"/>
            <a:ext cx="1524433" cy="623993"/>
          </a:xfrm>
          <a:prstGeom prst="borderCallout1">
            <a:avLst>
              <a:gd name="adj1" fmla="val 97987"/>
              <a:gd name="adj2" fmla="val 100126"/>
              <a:gd name="adj3" fmla="val 231103"/>
              <a:gd name="adj4" fmla="val 135948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과거 선박 조회 버튼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 </a:t>
            </a:r>
            <a:b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…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클릭하면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조회기간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간격 설정하는 화면으로 연결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38082" y="2319130"/>
            <a:ext cx="25922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+mn-lt"/>
              </a:rPr>
              <a:t>어업감시</a:t>
            </a:r>
            <a:r>
              <a:rPr lang="ko-KR" altLang="en-US" sz="1200" b="1" dirty="0">
                <a:latin typeface="+mn-lt"/>
              </a:rPr>
              <a:t> 모드에서 선박 표시 방법 </a:t>
            </a:r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>
                <a:latin typeface="+mn-lt"/>
              </a:rPr>
              <a:t>어선 선박 위주 표시함</a:t>
            </a:r>
            <a:r>
              <a:rPr lang="en-US" altLang="ko-KR" sz="1200" b="1" dirty="0">
                <a:latin typeface="+mn-lt"/>
              </a:rPr>
              <a:t>)</a:t>
            </a:r>
          </a:p>
          <a:p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 err="1">
                <a:latin typeface="+mn-lt"/>
              </a:rPr>
              <a:t>자망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파란색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 err="1">
                <a:latin typeface="+mn-lt"/>
              </a:rPr>
              <a:t>채낚기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빨간색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안강망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초록색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유자망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갈색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통발 </a:t>
            </a:r>
            <a:r>
              <a:rPr lang="en-US" altLang="ko-KR" sz="1200" b="1" dirty="0">
                <a:latin typeface="+mn-lt"/>
              </a:rPr>
              <a:t>: ~~</a:t>
            </a: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트롤 </a:t>
            </a:r>
            <a:r>
              <a:rPr lang="en-US" altLang="ko-KR" sz="1200" b="1" dirty="0">
                <a:latin typeface="+mn-lt"/>
              </a:rPr>
              <a:t>: ~~</a:t>
            </a:r>
          </a:p>
          <a:p>
            <a:pPr marL="228600" indent="-228600">
              <a:buAutoNum type="arabicParenR"/>
            </a:pPr>
            <a:r>
              <a:rPr lang="ko-KR" altLang="en-US" sz="1200" b="1" dirty="0">
                <a:latin typeface="+mn-lt"/>
              </a:rPr>
              <a:t>상선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회색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 err="1">
                <a:latin typeface="+mn-lt"/>
              </a:rPr>
              <a:t>선박크기</a:t>
            </a:r>
            <a:r>
              <a:rPr lang="ko-KR" altLang="en-US" sz="1200" b="1" dirty="0">
                <a:latin typeface="+mn-lt"/>
              </a:rPr>
              <a:t> 표시 </a:t>
            </a:r>
            <a:r>
              <a:rPr lang="en-US" altLang="ko-KR" sz="1200" b="1" dirty="0">
                <a:latin typeface="+mn-lt"/>
              </a:rPr>
              <a:t>(50m </a:t>
            </a:r>
            <a:r>
              <a:rPr lang="ko-KR" altLang="en-US" sz="1200" b="1" dirty="0">
                <a:latin typeface="+mn-lt"/>
              </a:rPr>
              <a:t>단위로</a:t>
            </a:r>
            <a:r>
              <a:rPr lang="en-US" altLang="ko-KR" sz="1200" b="1" dirty="0">
                <a:latin typeface="+mn-lt"/>
              </a:rPr>
              <a:t>)</a:t>
            </a:r>
          </a:p>
          <a:p>
            <a:pPr marL="228600" indent="-228600">
              <a:buAutoNum type="arabicParenR"/>
            </a:pPr>
            <a:r>
              <a:rPr lang="en-US" altLang="ko-KR" sz="1200" b="1" dirty="0">
                <a:latin typeface="+mn-lt"/>
              </a:rPr>
              <a:t>Level 1 : </a:t>
            </a:r>
            <a:r>
              <a:rPr lang="ko-KR" altLang="en-US" sz="1200" b="1" dirty="0" err="1">
                <a:latin typeface="+mn-lt"/>
              </a:rPr>
              <a:t>선박길이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50m </a:t>
            </a:r>
            <a:r>
              <a:rPr lang="ko-KR" altLang="en-US" sz="1200" b="1" dirty="0">
                <a:latin typeface="+mn-lt"/>
              </a:rPr>
              <a:t>미만</a:t>
            </a:r>
            <a:endParaRPr lang="en-US" altLang="ko-KR" sz="1200" b="1" dirty="0">
              <a:latin typeface="+mn-lt"/>
            </a:endParaRPr>
          </a:p>
          <a:p>
            <a:pPr marL="228600" indent="-228600">
              <a:buAutoNum type="arabicParenR"/>
            </a:pPr>
            <a:r>
              <a:rPr lang="en-US" altLang="ko-KR" sz="1200" b="1" dirty="0">
                <a:latin typeface="+mn-lt"/>
              </a:rPr>
              <a:t>Level 2 : 50~100m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3 : 100~150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4 : 150~200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5 : 200~250</a:t>
            </a:r>
          </a:p>
          <a:p>
            <a:pPr marL="228600" indent="-228600">
              <a:buFontTx/>
              <a:buAutoNum type="arabicParenR"/>
            </a:pPr>
            <a:r>
              <a:rPr lang="en-US" altLang="ko-KR" sz="1200" b="1" dirty="0">
                <a:latin typeface="+mn-lt"/>
              </a:rPr>
              <a:t>Level 6 : 250~300</a:t>
            </a:r>
          </a:p>
          <a:p>
            <a:r>
              <a:rPr lang="en-US" altLang="ko-KR" sz="1200" b="1" dirty="0">
                <a:latin typeface="+mn-lt"/>
              </a:rPr>
              <a:t>     :</a:t>
            </a:r>
          </a:p>
        </p:txBody>
      </p:sp>
      <p:sp>
        <p:nvSpPr>
          <p:cNvPr id="31" name="설명선 1 30"/>
          <p:cNvSpPr/>
          <p:nvPr/>
        </p:nvSpPr>
        <p:spPr>
          <a:xfrm>
            <a:off x="4453633" y="1528013"/>
            <a:ext cx="886522" cy="251237"/>
          </a:xfrm>
          <a:prstGeom prst="borderCallout1">
            <a:avLst>
              <a:gd name="adj1" fmla="val 100748"/>
              <a:gd name="adj2" fmla="val 99848"/>
              <a:gd name="adj3" fmla="val 797676"/>
              <a:gd name="adj4" fmla="val 232045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기본 선박 정보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0502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C5017-3149-4647-9A05-399745188BE6}"/>
              </a:ext>
            </a:extLst>
          </p:cNvPr>
          <p:cNvSpPr txBox="1"/>
          <p:nvPr/>
        </p:nvSpPr>
        <p:spPr>
          <a:xfrm>
            <a:off x="6416374" y="2451032"/>
            <a:ext cx="569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선명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62E39-6ECF-4AEA-B060-11F19D515BB9}"/>
              </a:ext>
            </a:extLst>
          </p:cNvPr>
          <p:cNvSpPr txBox="1"/>
          <p:nvPr/>
        </p:nvSpPr>
        <p:spPr>
          <a:xfrm>
            <a:off x="5753622" y="2714722"/>
            <a:ext cx="1916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MMSI </a:t>
            </a:r>
          </a:p>
          <a:p>
            <a:r>
              <a:rPr lang="en-US" altLang="ko-KR" sz="1200" b="1" dirty="0" smtClean="0">
                <a:latin typeface="+mn-ea"/>
                <a:ea typeface="+mn-ea"/>
              </a:rPr>
              <a:t>Ship Type 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Destination 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en-US" altLang="ko-KR" sz="1200" b="1" dirty="0">
                <a:latin typeface="+mn-ea"/>
                <a:ea typeface="+mn-ea"/>
              </a:rPr>
              <a:t>Course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Speed 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Heading </a:t>
            </a: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30405" y="2751921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943913" y="2948552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6938162" y="3132019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6938162" y="3309456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6940541" y="3503522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6938162" y="3701344"/>
            <a:ext cx="506242" cy="138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300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3758567" y="3855883"/>
            <a:ext cx="1798200" cy="669688"/>
            <a:chOff x="3108784" y="3547475"/>
            <a:chExt cx="1798200" cy="15948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C47744D-8C4E-44D5-B479-E4C681EB1DB2}"/>
                </a:ext>
              </a:extLst>
            </p:cNvPr>
            <p:cNvSpPr/>
            <p:nvPr/>
          </p:nvSpPr>
          <p:spPr>
            <a:xfrm>
              <a:off x="3108784" y="3547475"/>
              <a:ext cx="1798200" cy="138422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554FD7-B7D9-45F2-9235-F7672B42052B}"/>
                </a:ext>
              </a:extLst>
            </p:cNvPr>
            <p:cNvSpPr txBox="1"/>
            <p:nvPr/>
          </p:nvSpPr>
          <p:spPr>
            <a:xfrm>
              <a:off x="3113818" y="3603101"/>
              <a:ext cx="1787450" cy="15392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조회기간 </a:t>
              </a:r>
              <a:r>
                <a:rPr lang="en-US" altLang="ko-KR" sz="1200" b="1" dirty="0">
                  <a:latin typeface="+mn-ea"/>
                  <a:ea typeface="+mn-ea"/>
                </a:rPr>
                <a:t>: </a:t>
              </a:r>
            </a:p>
            <a:p>
              <a:r>
                <a:rPr lang="ko-KR" altLang="en-US" sz="1200" b="1" dirty="0">
                  <a:latin typeface="+mn-ea"/>
                  <a:ea typeface="+mn-ea"/>
                </a:rPr>
                <a:t>시간간격 </a:t>
              </a:r>
              <a:r>
                <a:rPr lang="en-US" altLang="ko-KR" sz="1200" b="1" dirty="0">
                  <a:latin typeface="+mn-ea"/>
                  <a:ea typeface="+mn-ea"/>
                </a:rPr>
                <a:t>: </a:t>
              </a:r>
            </a:p>
            <a:p>
              <a:endParaRPr lang="en-US" altLang="ko-KR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88768" y="4495186"/>
            <a:ext cx="1756158" cy="1382085"/>
            <a:chOff x="3501820" y="4390876"/>
            <a:chExt cx="1756158" cy="10355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47744D-8C4E-44D5-B479-E4C681EB1DB2}"/>
                </a:ext>
              </a:extLst>
            </p:cNvPr>
            <p:cNvSpPr/>
            <p:nvPr/>
          </p:nvSpPr>
          <p:spPr>
            <a:xfrm>
              <a:off x="3543864" y="4390876"/>
              <a:ext cx="1714114" cy="1035544"/>
            </a:xfrm>
            <a:prstGeom prst="rect">
              <a:avLst/>
            </a:prstGeom>
            <a:grp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554FD7-B7D9-45F2-9235-F7672B42052B}"/>
                </a:ext>
              </a:extLst>
            </p:cNvPr>
            <p:cNvSpPr txBox="1"/>
            <p:nvPr/>
          </p:nvSpPr>
          <p:spPr>
            <a:xfrm>
              <a:off x="3501820" y="4504243"/>
              <a:ext cx="1756157" cy="345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latin typeface="+mn-ea"/>
                  <a:ea typeface="+mn-ea"/>
                </a:rPr>
                <a:t>조회기간</a:t>
              </a:r>
              <a:r>
                <a:rPr lang="ko-KR" altLang="en-US" sz="1200" b="1" dirty="0">
                  <a:latin typeface="+mn-ea"/>
                  <a:ea typeface="+mn-ea"/>
                </a:rPr>
                <a:t> </a:t>
              </a:r>
              <a:r>
                <a:rPr lang="en-US" altLang="ko-KR" sz="1200" b="1" dirty="0">
                  <a:latin typeface="+mn-ea"/>
                  <a:ea typeface="+mn-ea"/>
                </a:rPr>
                <a:t>: </a:t>
              </a:r>
              <a:endParaRPr lang="en-US" altLang="ko-KR" sz="1200" b="1" dirty="0">
                <a:highlight>
                  <a:srgbClr val="FFFF00"/>
                </a:highlight>
                <a:latin typeface="+mn-ea"/>
                <a:ea typeface="+mn-ea"/>
              </a:endParaRPr>
            </a:p>
            <a:p>
              <a:r>
                <a:rPr lang="ko-KR" altLang="en-US" sz="1200" b="1" dirty="0" err="1" smtClean="0">
                  <a:latin typeface="+mn-ea"/>
                  <a:ea typeface="+mn-ea"/>
                </a:rPr>
                <a:t>조회모드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3923757" y="5087302"/>
          <a:ext cx="10801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96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조회모드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196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1969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73" name="TextBox 58"/>
          <p:cNvSpPr txBox="1">
            <a:spLocks noChangeArrowheads="1"/>
          </p:cNvSpPr>
          <p:nvPr/>
        </p:nvSpPr>
        <p:spPr bwMode="auto">
          <a:xfrm>
            <a:off x="5000836" y="5089551"/>
            <a:ext cx="199894" cy="23497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>
                <a:latin typeface="+mn-ea"/>
                <a:ea typeface="+mn-ea"/>
              </a:rPr>
              <a:t> ▼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Live ship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어선모드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선박클릭시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5155445" y="4261189"/>
            <a:ext cx="373018" cy="129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5137113" y="5704177"/>
            <a:ext cx="373018" cy="129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00472" y="3983349"/>
            <a:ext cx="843051" cy="1205724"/>
            <a:chOff x="-1002796" y="3879960"/>
            <a:chExt cx="843051" cy="120572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-1002796" y="3879960"/>
              <a:ext cx="735632" cy="119821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-951833" y="3916133"/>
              <a:ext cx="79208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err="1" smtClean="0">
                  <a:latin typeface="+mn-ea"/>
                  <a:ea typeface="+mn-ea"/>
                </a:rPr>
                <a:t>자망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err="1" smtClean="0">
                  <a:latin typeface="+mn-ea"/>
                  <a:ea typeface="+mn-ea"/>
                </a:rPr>
                <a:t>채낚기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안강망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유자망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en-US" altLang="ko-KR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smtClean="0">
                  <a:latin typeface="+mn-ea"/>
                  <a:ea typeface="+mn-ea"/>
                </a:rPr>
                <a:t>통발</a:t>
              </a:r>
              <a:endParaRPr lang="en-US" altLang="ko-KR" sz="1000" dirty="0">
                <a:latin typeface="+mn-ea"/>
                <a:ea typeface="+mn-ea"/>
              </a:endParaRPr>
            </a:p>
            <a:p>
              <a:r>
                <a:rPr lang="en-US" altLang="ko-KR" sz="1000" dirty="0" smtClean="0">
                  <a:latin typeface="+mn-ea"/>
                  <a:ea typeface="+mn-ea"/>
                </a:rPr>
                <a:t>   </a:t>
              </a:r>
              <a:r>
                <a:rPr lang="ko-KR" altLang="en-US" sz="1000" dirty="0" smtClean="0">
                  <a:latin typeface="+mn-ea"/>
                  <a:ea typeface="+mn-ea"/>
                </a:rPr>
                <a:t>트롤</a:t>
              </a:r>
              <a:endParaRPr lang="en-US" altLang="ko-KR" sz="1000" dirty="0" smtClean="0">
                <a:latin typeface="+mn-ea"/>
                <a:ea typeface="+mn-ea"/>
              </a:endParaRPr>
            </a:p>
            <a:p>
              <a:r>
                <a:rPr lang="ko-KR" altLang="en-US" sz="1000" dirty="0" smtClean="0">
                  <a:latin typeface="+mn-ea"/>
                  <a:ea typeface="+mn-ea"/>
                </a:rPr>
                <a:t>   상선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-896790" y="3992578"/>
              <a:ext cx="72008" cy="720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-896790" y="4139719"/>
              <a:ext cx="72008" cy="72008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-896790" y="4312328"/>
              <a:ext cx="72008" cy="72008"/>
            </a:xfrm>
            <a:prstGeom prst="ellipse">
              <a:avLst/>
            </a:prstGeom>
            <a:solidFill>
              <a:srgbClr val="0066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-896790" y="4461628"/>
              <a:ext cx="72008" cy="7200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-895944" y="4605833"/>
              <a:ext cx="72008" cy="72008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-896790" y="4773656"/>
              <a:ext cx="72008" cy="72008"/>
            </a:xfrm>
            <a:prstGeom prst="ellipse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-888979" y="4929670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8372343" y="1638259"/>
            <a:ext cx="1440160" cy="310815"/>
            <a:chOff x="7747199" y="5318963"/>
            <a:chExt cx="1440160" cy="310815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7747199" y="5318963"/>
              <a:ext cx="1440160" cy="31081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상선모드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어선모드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5" name="직선 연결선 104"/>
            <p:cNvCxnSpPr>
              <a:stCxn id="104" idx="0"/>
              <a:endCxn id="104" idx="2"/>
            </p:cNvCxnSpPr>
            <p:nvPr/>
          </p:nvCxnSpPr>
          <p:spPr>
            <a:xfrm>
              <a:off x="8467279" y="5318963"/>
              <a:ext cx="0" cy="310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모서리가 둥근 직사각형 105"/>
          <p:cNvSpPr/>
          <p:nvPr/>
        </p:nvSpPr>
        <p:spPr>
          <a:xfrm>
            <a:off x="8372343" y="1626295"/>
            <a:ext cx="720080" cy="318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상선모드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092423" y="1633817"/>
            <a:ext cx="720080" cy="31081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어선모드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639AD7-226B-4B25-A5B9-841CB15E4E28}"/>
              </a:ext>
            </a:extLst>
          </p:cNvPr>
          <p:cNvSpPr txBox="1"/>
          <p:nvPr/>
        </p:nvSpPr>
        <p:spPr>
          <a:xfrm>
            <a:off x="9140867" y="2570586"/>
            <a:ext cx="6518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/>
              <a:t>Vessel</a:t>
            </a:r>
          </a:p>
          <a:p>
            <a:r>
              <a:rPr lang="en-US" altLang="ko-KR" sz="1200" b="1" dirty="0"/>
              <a:t>Filter</a:t>
            </a:r>
            <a:endParaRPr lang="ko-KR" altLang="en-US" sz="12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93ABB1A-4C27-4742-B655-FA2B6CE69467}"/>
              </a:ext>
            </a:extLst>
          </p:cNvPr>
          <p:cNvSpPr txBox="1"/>
          <p:nvPr/>
        </p:nvSpPr>
        <p:spPr>
          <a:xfrm>
            <a:off x="9298513" y="2044589"/>
            <a:ext cx="494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선박</a:t>
            </a:r>
            <a:endParaRPr lang="en-US" altLang="ko-KR" sz="1200" b="1" dirty="0"/>
          </a:p>
          <a:p>
            <a:r>
              <a:rPr lang="ko-KR" altLang="en-US" sz="1200" b="1" dirty="0"/>
              <a:t>검색</a:t>
            </a:r>
            <a:endParaRPr lang="ko-KR" altLang="en-US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AB6757-60A6-4FEA-B6C5-38F3C24FB92F}"/>
              </a:ext>
            </a:extLst>
          </p:cNvPr>
          <p:cNvSpPr txBox="1"/>
          <p:nvPr/>
        </p:nvSpPr>
        <p:spPr>
          <a:xfrm>
            <a:off x="8943412" y="3111501"/>
            <a:ext cx="84943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/>
              <a:t>해양환경</a:t>
            </a:r>
            <a:endParaRPr lang="ko-KR" altLang="en-US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23230" y="4000732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선박충돌위험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통계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23230" y="3475564"/>
            <a:ext cx="15695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endParaRPr lang="ko-KR" altLang="en-US" sz="1200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270349" y="3488591"/>
            <a:ext cx="139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실시간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선박충돌위험도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5B19BBD-B15F-4663-8A8B-24C9FAD10E2A}"/>
              </a:ext>
            </a:extLst>
          </p:cNvPr>
          <p:cNvSpPr txBox="1"/>
          <p:nvPr/>
        </p:nvSpPr>
        <p:spPr>
          <a:xfrm>
            <a:off x="8212193" y="4535077"/>
            <a:ext cx="156951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항로통항</a:t>
            </a:r>
            <a:r>
              <a:rPr lang="ko-KR" altLang="en-US" sz="1200" b="1" dirty="0">
                <a:latin typeface="+mn-ea"/>
              </a:rPr>
              <a:t> 통계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9314463" y="5824881"/>
            <a:ext cx="454818" cy="485613"/>
            <a:chOff x="8962678" y="5175635"/>
            <a:chExt cx="622129" cy="656802"/>
          </a:xfrm>
        </p:grpSpPr>
        <p:pic>
          <p:nvPicPr>
            <p:cNvPr id="121" name="Picture 2" descr="distance Icon 66813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678" y="5175635"/>
              <a:ext cx="526826" cy="5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6" descr="Ruler Icon 18844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4816">
              <a:off x="9202258" y="5449888"/>
              <a:ext cx="382549" cy="38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3" name="Picture 8" descr="Crosshair Icon 41596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3" y="6319023"/>
            <a:ext cx="467560" cy="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14D9F249-2C56-49DC-944A-87872D341E5E}"/>
              </a:ext>
            </a:extLst>
          </p:cNvPr>
          <p:cNvSpPr txBox="1"/>
          <p:nvPr/>
        </p:nvSpPr>
        <p:spPr>
          <a:xfrm>
            <a:off x="8242586" y="4930644"/>
            <a:ext cx="15391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구역 감시</a:t>
            </a:r>
            <a:endParaRPr lang="en-US" altLang="ko-KR" sz="1200" b="1" dirty="0">
              <a:highlight>
                <a:srgbClr val="FFFF00"/>
              </a:highlight>
            </a:endParaRPr>
          </a:p>
        </p:txBody>
      </p:sp>
      <p:pic>
        <p:nvPicPr>
          <p:cNvPr id="125" name="Picture 2" descr="Layers free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30" y="5338263"/>
            <a:ext cx="377822" cy="3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3A4319E-A98D-45A4-AAE6-E6DF65552844}"/>
              </a:ext>
            </a:extLst>
          </p:cNvPr>
          <p:cNvSpPr txBox="1"/>
          <p:nvPr/>
        </p:nvSpPr>
        <p:spPr>
          <a:xfrm>
            <a:off x="6045520" y="4010945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+mn-ea"/>
                <a:ea typeface="+mn-ea"/>
              </a:rPr>
              <a:t>항적과거</a:t>
            </a:r>
            <a:r>
              <a:rPr lang="ko-KR" altLang="en-US" sz="1200" b="1" dirty="0">
                <a:latin typeface="+mn-ea"/>
                <a:ea typeface="+mn-ea"/>
              </a:rPr>
              <a:t> 조회</a:t>
            </a: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B3A806E-C4FC-42E7-82B1-BAE3FCB91FF6}"/>
              </a:ext>
            </a:extLst>
          </p:cNvPr>
          <p:cNvSpPr txBox="1"/>
          <p:nvPr/>
        </p:nvSpPr>
        <p:spPr>
          <a:xfrm>
            <a:off x="6060271" y="4483754"/>
            <a:ext cx="1916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어장 </a:t>
            </a:r>
            <a:r>
              <a:rPr lang="ko-KR" altLang="en-US" sz="1200" b="1" dirty="0">
                <a:latin typeface="+mn-ea"/>
                <a:ea typeface="+mn-ea"/>
              </a:rPr>
              <a:t>조회 </a:t>
            </a:r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en-US" altLang="ko-KR" sz="1200" b="1" dirty="0">
              <a:latin typeface="+mn-ea"/>
              <a:ea typeface="+mn-ea"/>
            </a:endParaRPr>
          </a:p>
          <a:p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3800" r="10100" b="17450"/>
          <a:stretch/>
        </p:blipFill>
        <p:spPr>
          <a:xfrm flipV="1">
            <a:off x="7215997" y="4501590"/>
            <a:ext cx="260428" cy="260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3800" r="10100" b="17450"/>
          <a:stretch/>
        </p:blipFill>
        <p:spPr>
          <a:xfrm flipV="1">
            <a:off x="7215997" y="4033827"/>
            <a:ext cx="260428" cy="260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96" name="직사각형 95"/>
          <p:cNvSpPr/>
          <p:nvPr/>
        </p:nvSpPr>
        <p:spPr>
          <a:xfrm>
            <a:off x="5763242" y="3950255"/>
            <a:ext cx="413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☑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5770429" y="441077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☐</a:t>
            </a:r>
            <a:endParaRPr lang="ko-KR" altLang="en-US" dirty="0"/>
          </a:p>
        </p:txBody>
      </p:sp>
      <p:sp>
        <p:nvSpPr>
          <p:cNvPr id="98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5958176" y="5369745"/>
            <a:ext cx="1478471" cy="204086"/>
          </a:xfrm>
          <a:prstGeom prst="borderCallout1">
            <a:avLst>
              <a:gd name="adj1" fmla="val -5471"/>
              <a:gd name="adj2" fmla="val 446"/>
              <a:gd name="adj3" fmla="val -343112"/>
              <a:gd name="adj4" fmla="val 491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디폴트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체크되지 않은 것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4537355" y="3458077"/>
            <a:ext cx="1156255" cy="206831"/>
          </a:xfrm>
          <a:prstGeom prst="borderCallout1">
            <a:avLst>
              <a:gd name="adj1" fmla="val 92301"/>
              <a:gd name="adj2" fmla="val 100060"/>
              <a:gd name="adj3" fmla="val 307285"/>
              <a:gd name="adj4" fmla="val 11517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디폴트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체크된 것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2. </a:t>
            </a:r>
            <a:r>
              <a:rPr kumimoji="0" lang="ko-KR" altLang="en-US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해양환경기상정보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3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5"/>
          <a:stretch/>
        </p:blipFill>
        <p:spPr>
          <a:xfrm>
            <a:off x="64598" y="2323173"/>
            <a:ext cx="7348332" cy="43461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468475" y="1371526"/>
            <a:ext cx="2278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여기는 해양기상 과거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현재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미래 데이터 분석하기 위한 메뉴임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지도상에 선박물표 없음</a:t>
            </a:r>
            <a:r>
              <a:rPr lang="en-US" altLang="ko-KR" sz="1200" b="1" dirty="0">
                <a:latin typeface="+mn-lt"/>
              </a:rPr>
              <a:t>. </a:t>
            </a:r>
            <a:endParaRPr lang="ko-KR" altLang="en-US" sz="1200" b="1" dirty="0"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6563494" y="3198167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6563494" y="2548569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42" name="직사각형 41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07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5"/>
          <a:stretch/>
        </p:blipFill>
        <p:spPr>
          <a:xfrm>
            <a:off x="57150" y="1538288"/>
            <a:ext cx="9791699" cy="492161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8913440" y="3098610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8913440" y="2453623"/>
            <a:ext cx="849436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96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5"/>
          <a:stretch/>
        </p:blipFill>
        <p:spPr>
          <a:xfrm>
            <a:off x="64598" y="2323173"/>
            <a:ext cx="7348332" cy="43461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468475" y="1371526"/>
            <a:ext cx="2278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여기는 해양기상 과거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현재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미래 데이터 분석하기 위한 메뉴임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지도상에 선박물표 없음</a:t>
            </a:r>
            <a:r>
              <a:rPr lang="en-US" altLang="ko-KR" sz="1200" b="1" dirty="0">
                <a:latin typeface="+mn-lt"/>
              </a:rPr>
              <a:t>. </a:t>
            </a:r>
            <a:endParaRPr lang="ko-KR" altLang="en-US" sz="12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6563494" y="3198167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6563494" y="2548569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sp>
        <p:nvSpPr>
          <p:cNvPr id="18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859638" y="2620049"/>
            <a:ext cx="1296144" cy="271463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해역 기상 화면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DCA33D-3A05-40BF-9454-8C90ECB1A61A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6116786" y="2779402"/>
            <a:ext cx="446708" cy="73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BC9257-242A-4406-8243-FCFA184477BB}"/>
              </a:ext>
            </a:extLst>
          </p:cNvPr>
          <p:cNvSpPr txBox="1"/>
          <p:nvPr/>
        </p:nvSpPr>
        <p:spPr>
          <a:xfrm>
            <a:off x="219166" y="2548569"/>
            <a:ext cx="5897620" cy="19236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선박 설정</a:t>
            </a:r>
            <a:r>
              <a:rPr lang="en-US" altLang="ko-KR" dirty="0"/>
              <a:t>&gt;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dirty="0"/>
              <a:t>정보 항목 선택 </a:t>
            </a:r>
            <a:r>
              <a:rPr lang="en-US" altLang="ko-KR" dirty="0"/>
              <a:t>(</a:t>
            </a:r>
            <a:r>
              <a:rPr lang="ko-KR" altLang="en-US" dirty="0" err="1"/>
              <a:t>메뉴중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개만 선택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o </a:t>
            </a:r>
            <a:r>
              <a:rPr lang="ko-KR" altLang="en-US" dirty="0"/>
              <a:t>바람</a:t>
            </a:r>
            <a:r>
              <a:rPr lang="en-US" altLang="ko-KR" dirty="0"/>
              <a:t>, o </a:t>
            </a:r>
            <a:r>
              <a:rPr lang="ko-KR" altLang="en-US" dirty="0"/>
              <a:t>파도</a:t>
            </a:r>
            <a:r>
              <a:rPr lang="en-US" altLang="ko-KR" dirty="0"/>
              <a:t>, o </a:t>
            </a:r>
            <a:r>
              <a:rPr lang="ko-KR" altLang="en-US" dirty="0" smtClean="0"/>
              <a:t>해류</a:t>
            </a:r>
            <a:r>
              <a:rPr lang="en-US" altLang="ko-KR" dirty="0" smtClean="0"/>
              <a:t>, </a:t>
            </a:r>
            <a:r>
              <a:rPr lang="en-US" altLang="ko-KR" dirty="0"/>
              <a:t>o </a:t>
            </a:r>
            <a:r>
              <a:rPr lang="ko-KR" altLang="en-US" dirty="0"/>
              <a:t>수온</a:t>
            </a:r>
            <a:r>
              <a:rPr lang="en-US" altLang="ko-KR" dirty="0"/>
              <a:t> , o </a:t>
            </a:r>
            <a:r>
              <a:rPr lang="ko-KR" altLang="en-US" dirty="0"/>
              <a:t>염도</a:t>
            </a:r>
            <a:r>
              <a:rPr lang="en-US" altLang="ko-KR" dirty="0"/>
              <a:t> , </a:t>
            </a:r>
            <a:r>
              <a:rPr lang="ko-KR" altLang="en-US" dirty="0" smtClean="0"/>
              <a:t> </a:t>
            </a:r>
            <a:r>
              <a:rPr lang="en-US" altLang="ko-KR" dirty="0"/>
              <a:t>… 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dirty="0"/>
              <a:t> </a:t>
            </a:r>
            <a:r>
              <a:rPr lang="ko-KR" altLang="en-US" dirty="0"/>
              <a:t>시간대 선택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시작일 입력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종료일 입력</a:t>
            </a:r>
            <a:endParaRPr lang="en-US" altLang="ko-KR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endParaRPr lang="en-US" altLang="ko-KR" sz="11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과거 해양 기상 조회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41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5"/>
          <a:stretch/>
        </p:blipFill>
        <p:spPr>
          <a:xfrm>
            <a:off x="57150" y="1538288"/>
            <a:ext cx="9791699" cy="492161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8913440" y="3098610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8913440" y="2453623"/>
            <a:ext cx="84943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4886302" y="2499070"/>
            <a:ext cx="3559052" cy="3370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과거 해양 기상 조회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정보 항목 선택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시간대 선택</a:t>
            </a:r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     ~</a:t>
            </a:r>
          </a:p>
          <a:p>
            <a:endParaRPr lang="ko-KR" altLang="en-US" sz="1500" dirty="0"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984546" y="3144271"/>
          <a:ext cx="1955293" cy="146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23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정보 항목 선택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23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바람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23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89667"/>
                  </a:ext>
                </a:extLst>
              </a:tr>
              <a:tr h="23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해류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03622"/>
                  </a:ext>
                </a:extLst>
              </a:tr>
              <a:tr h="23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47718"/>
                  </a:ext>
                </a:extLst>
              </a:tr>
              <a:tr h="2502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염도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27" name="TextBox 58"/>
          <p:cNvSpPr txBox="1">
            <a:spLocks noChangeArrowheads="1"/>
          </p:cNvSpPr>
          <p:nvPr/>
        </p:nvSpPr>
        <p:spPr bwMode="auto">
          <a:xfrm>
            <a:off x="6935261" y="3137256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80255" y="5403678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종료일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51572" y="5403679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시작일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636654" y="5549078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과거 해양 기상 조회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68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468475" y="1371526"/>
            <a:ext cx="22786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과거 기상 실행 화면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B20FDB-A7B6-468E-80E2-AF0E734E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7" t="7778" r="29489" b="-417"/>
          <a:stretch/>
        </p:blipFill>
        <p:spPr>
          <a:xfrm>
            <a:off x="343570" y="2511600"/>
            <a:ext cx="7056784" cy="40670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BC8B92-9880-4213-9347-2787BB8C3C56}"/>
              </a:ext>
            </a:extLst>
          </p:cNvPr>
          <p:cNvSpPr txBox="1"/>
          <p:nvPr/>
        </p:nvSpPr>
        <p:spPr>
          <a:xfrm>
            <a:off x="78956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1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95610-5F85-411C-A5C3-0DD4EED05D31}"/>
              </a:ext>
            </a:extLst>
          </p:cNvPr>
          <p:cNvSpPr txBox="1"/>
          <p:nvPr/>
        </p:nvSpPr>
        <p:spPr>
          <a:xfrm>
            <a:off x="2269454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36B95-A599-460F-BB5E-9FFFA5B86274}"/>
              </a:ext>
            </a:extLst>
          </p:cNvPr>
          <p:cNvSpPr txBox="1"/>
          <p:nvPr/>
        </p:nvSpPr>
        <p:spPr>
          <a:xfrm>
            <a:off x="4549391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A44EAD-8D2F-4FFB-AA2C-789D81D0538F}"/>
              </a:ext>
            </a:extLst>
          </p:cNvPr>
          <p:cNvSpPr txBox="1"/>
          <p:nvPr/>
        </p:nvSpPr>
        <p:spPr>
          <a:xfrm>
            <a:off x="6797874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4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0DF188-AE7F-49C1-9551-86FE3D615500}"/>
              </a:ext>
            </a:extLst>
          </p:cNvPr>
          <p:cNvSpPr txBox="1"/>
          <p:nvPr/>
        </p:nvSpPr>
        <p:spPr>
          <a:xfrm>
            <a:off x="394721" y="6324842"/>
            <a:ext cx="6646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밑에 시뮬레이션 바 등을 통하여 예측 기상변화 시뮬레이션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B6443E9-02B2-4FBF-ABAA-440BBBDCF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8" y="2638899"/>
            <a:ext cx="3771900" cy="3333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9CD6A6-8173-43A2-B182-93F7AF00713D}"/>
              </a:ext>
            </a:extLst>
          </p:cNvPr>
          <p:cNvSpPr txBox="1"/>
          <p:nvPr/>
        </p:nvSpPr>
        <p:spPr>
          <a:xfrm>
            <a:off x="478683" y="2987534"/>
            <a:ext cx="6706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범례 표시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과거 해양 기상 조회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실행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55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1B20FDB-A7B6-468E-80E2-AF0E734E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7" t="7778" r="29369" b="9188"/>
          <a:stretch/>
        </p:blipFill>
        <p:spPr>
          <a:xfrm>
            <a:off x="-25228" y="1538288"/>
            <a:ext cx="9874772" cy="4410992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6443E9-02B2-4FBF-ABAA-440BBBDCF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77" y="3478178"/>
            <a:ext cx="3771900" cy="33337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47057" y="6038168"/>
            <a:ext cx="9685917" cy="239344"/>
            <a:chOff x="1688443" y="6438382"/>
            <a:chExt cx="8120336" cy="12207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688443" y="6445713"/>
              <a:ext cx="1536365" cy="114739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749402" y="6438382"/>
              <a:ext cx="7059377" cy="1179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1" name="Picture 4" descr="play Icon 38573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" y="5876995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-168912" y="6385344"/>
            <a:ext cx="9148156" cy="1603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목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24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금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25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토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26                                           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859831" y="5640739"/>
            <a:ext cx="1325453" cy="238456"/>
          </a:xfrm>
          <a:prstGeom prst="wedgeRoundRectCallout">
            <a:avLst>
              <a:gd name="adj1" fmla="val -6208"/>
              <a:gd name="adj2" fmla="val 107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수요일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23 - 09:00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과거 해양 기상 조회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실행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8913440" y="3098610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8913440" y="2453623"/>
            <a:ext cx="84943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</p:spTree>
    <p:extLst>
      <p:ext uri="{BB962C8B-B14F-4D97-AF65-F5344CB8AC3E}">
        <p14:creationId xmlns:p14="http://schemas.microsoft.com/office/powerpoint/2010/main" val="3084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5"/>
          <a:stretch/>
        </p:blipFill>
        <p:spPr>
          <a:xfrm>
            <a:off x="64598" y="2323173"/>
            <a:ext cx="7348332" cy="43461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Marine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Weather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468475" y="1371526"/>
            <a:ext cx="2278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여기는 해양기상 과거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현재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미래 데이터 분석하기 위한 메뉴임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지도상에 선박물표 없음</a:t>
            </a:r>
            <a:r>
              <a:rPr lang="en-US" altLang="ko-KR" sz="1200" b="1" dirty="0">
                <a:latin typeface="+mn-lt"/>
              </a:rPr>
              <a:t>. </a:t>
            </a:r>
            <a:endParaRPr lang="ko-KR" altLang="en-US" sz="1200" b="1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6563494" y="3198167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23" name="설명선 1 38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7859638" y="3269647"/>
            <a:ext cx="1629866" cy="461665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1. Live ship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상 기상과 동일함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6563494" y="2548569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sp>
        <p:nvSpPr>
          <p:cNvPr id="39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859638" y="2620049"/>
            <a:ext cx="1296144" cy="271463"/>
          </a:xfrm>
          <a:prstGeom prst="borderCallout1">
            <a:avLst>
              <a:gd name="adj1" fmla="val 59"/>
              <a:gd name="adj2" fmla="val -805"/>
              <a:gd name="adj3" fmla="val 41770"/>
              <a:gd name="adj4" fmla="val -342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해역 기상 화면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42" name="설명선 1 38">
            <a:extLst>
              <a:ext uri="{FF2B5EF4-FFF2-40B4-BE49-F238E27FC236}">
                <a16:creationId xmlns:a16="http://schemas.microsoft.com/office/drawing/2014/main" id="{ED415672-47C3-4462-8DF4-57D08E88E5DD}"/>
              </a:ext>
            </a:extLst>
          </p:cNvPr>
          <p:cNvSpPr/>
          <p:nvPr/>
        </p:nvSpPr>
        <p:spPr>
          <a:xfrm>
            <a:off x="8026499" y="3973715"/>
            <a:ext cx="1296144" cy="271463"/>
          </a:xfrm>
          <a:prstGeom prst="borderCallout1">
            <a:avLst>
              <a:gd name="adj1" fmla="val 59"/>
              <a:gd name="adj2" fmla="val -805"/>
              <a:gd name="adj3" fmla="val -145024"/>
              <a:gd name="adj4" fmla="val -4903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해역 기상 화면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875660-2903-4115-AC0C-389B001875E9}"/>
              </a:ext>
            </a:extLst>
          </p:cNvPr>
          <p:cNvSpPr txBox="1"/>
          <p:nvPr/>
        </p:nvSpPr>
        <p:spPr>
          <a:xfrm>
            <a:off x="749557" y="4415086"/>
            <a:ext cx="24144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>
                <a:latin typeface="+mn-lt"/>
              </a:rPr>
              <a:t>메뉴 중 </a:t>
            </a:r>
            <a:r>
              <a:rPr lang="en-US" altLang="ko-KR" b="1" dirty="0">
                <a:latin typeface="+mn-lt"/>
              </a:rPr>
              <a:t>1</a:t>
            </a:r>
            <a:r>
              <a:rPr lang="ko-KR" altLang="en-US" b="1" dirty="0">
                <a:latin typeface="+mn-lt"/>
              </a:rPr>
              <a:t>개만 선택함</a:t>
            </a:r>
            <a:r>
              <a:rPr lang="en-US" altLang="ko-KR" b="1" dirty="0">
                <a:latin typeface="+mn-lt"/>
              </a:rPr>
              <a:t>. 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947C18-7B75-4421-8397-2F7446A4713F}"/>
              </a:ext>
            </a:extLst>
          </p:cNvPr>
          <p:cNvSpPr txBox="1"/>
          <p:nvPr/>
        </p:nvSpPr>
        <p:spPr>
          <a:xfrm>
            <a:off x="78956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1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B660B0-2E65-4EE5-8536-0751002CD83A}"/>
              </a:ext>
            </a:extLst>
          </p:cNvPr>
          <p:cNvSpPr txBox="1"/>
          <p:nvPr/>
        </p:nvSpPr>
        <p:spPr>
          <a:xfrm>
            <a:off x="2269454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2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725CEE-933B-4AB3-883F-9F1E0B11F5FF}"/>
              </a:ext>
            </a:extLst>
          </p:cNvPr>
          <p:cNvSpPr txBox="1"/>
          <p:nvPr/>
        </p:nvSpPr>
        <p:spPr>
          <a:xfrm>
            <a:off x="4549391" y="5891255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3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CC5BEE-8FF2-4B33-A2E5-905731923EC1}"/>
              </a:ext>
            </a:extLst>
          </p:cNvPr>
          <p:cNvSpPr txBox="1"/>
          <p:nvPr/>
        </p:nvSpPr>
        <p:spPr>
          <a:xfrm>
            <a:off x="6214150" y="5908633"/>
            <a:ext cx="67060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Day 4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60595-2BFB-47C2-BDD6-6DBE800FB73D}"/>
              </a:ext>
            </a:extLst>
          </p:cNvPr>
          <p:cNvSpPr txBox="1"/>
          <p:nvPr/>
        </p:nvSpPr>
        <p:spPr>
          <a:xfrm>
            <a:off x="3378556" y="4013146"/>
            <a:ext cx="2016224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 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Wind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Wind Gust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1200" dirty="0"/>
              <a:t> </a:t>
            </a:r>
            <a:r>
              <a:rPr lang="en-US" altLang="ko-KR" sz="1200" dirty="0"/>
              <a:t>Current(Current only)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Wave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Swell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1200" dirty="0"/>
              <a:t> Tropical</a:t>
            </a:r>
            <a:r>
              <a:rPr lang="ko-KR" altLang="en-US" sz="1200" dirty="0"/>
              <a:t> </a:t>
            </a:r>
            <a:r>
              <a:rPr lang="en-US" altLang="ko-KR" sz="1200" dirty="0"/>
              <a:t>Storm</a:t>
            </a:r>
          </a:p>
          <a:p>
            <a:endParaRPr lang="en-US" altLang="ko-KR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E5935E-EA70-422A-A74D-914CC9611CFE}"/>
              </a:ext>
            </a:extLst>
          </p:cNvPr>
          <p:cNvSpPr txBox="1"/>
          <p:nvPr/>
        </p:nvSpPr>
        <p:spPr>
          <a:xfrm>
            <a:off x="394721" y="6324842"/>
            <a:ext cx="6646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밑에 시뮬레이션 바 등을 통하여 예측 기상변화 시뮬레이션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507342" y="4847514"/>
            <a:ext cx="2239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https://www.windy.com/?</a:t>
            </a:r>
            <a:r>
              <a:rPr lang="ko-KR" altLang="en-US" dirty="0" smtClean="0">
                <a:hlinkClick r:id="rId4"/>
              </a:rPr>
              <a:t>2021-06-24-06,33.453,126.541,5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2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248EF0-8AC5-45D4-8118-C138981F076E}" type="datetime1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11/9/2021</a:t>
            </a:fld>
            <a:endParaRPr lang="en-US" altLang="ko-KR"/>
          </a:p>
        </p:txBody>
      </p:sp>
      <p:sp>
        <p:nvSpPr>
          <p:cNvPr id="10243" name="슬라이드 번호 개체 틀 2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5FF7D-9364-4425-BB9E-DE34D1F95CFA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ko-KR"/>
          </a:p>
        </p:txBody>
      </p:sp>
      <p:sp>
        <p:nvSpPr>
          <p:cNvPr id="36" name="제목 3"/>
          <p:cNvSpPr txBox="1">
            <a:spLocks/>
          </p:cNvSpPr>
          <p:nvPr/>
        </p:nvSpPr>
        <p:spPr>
          <a:xfrm>
            <a:off x="69850" y="579438"/>
            <a:ext cx="8915400" cy="130175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en-US" sz="1000" b="1" dirty="0">
                <a:latin typeface="+mj-lt"/>
                <a:ea typeface="+mj-ea"/>
                <a:cs typeface="+mj-cs"/>
              </a:rPr>
              <a:t>1. </a:t>
            </a:r>
            <a:r>
              <a:rPr kumimoji="0" lang="en-US" altLang="ko-KR" sz="1000" b="1" dirty="0">
                <a:latin typeface="+mj-lt"/>
                <a:ea typeface="+mj-ea"/>
                <a:cs typeface="+mj-cs"/>
              </a:rPr>
              <a:t>Sitemap</a:t>
            </a:r>
            <a:endParaRPr kumimoji="0" lang="en-US" sz="1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12840" y="867728"/>
            <a:ext cx="1727200" cy="2889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</a:rPr>
              <a:t>AS</a:t>
            </a:r>
            <a:endParaRPr kumimoji="0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89509" y="2933696"/>
            <a:ext cx="1220519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Live ship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32" name="꺾인 연결선 31"/>
          <p:cNvCxnSpPr/>
          <p:nvPr/>
        </p:nvCxnSpPr>
        <p:spPr>
          <a:xfrm rot="5400000">
            <a:off x="2936439" y="89355"/>
            <a:ext cx="360000" cy="2520000"/>
          </a:xfrm>
          <a:prstGeom prst="bentConnector3">
            <a:avLst>
              <a:gd name="adj1" fmla="val 459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3769" y="2923011"/>
            <a:ext cx="1485095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선박통항</a:t>
            </a:r>
            <a:r>
              <a:rPr kumimoji="0" lang="ko-KR" altLang="en-US" sz="1000" b="1" dirty="0">
                <a:latin typeface="+mn-ea"/>
                <a:ea typeface="+mn-ea"/>
              </a:rPr>
              <a:t> </a:t>
            </a:r>
            <a:r>
              <a:rPr kumimoji="0" lang="en-US" altLang="ko-KR" sz="1000" b="1" dirty="0">
                <a:latin typeface="+mn-ea"/>
                <a:ea typeface="+mn-ea"/>
              </a:rPr>
              <a:t>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8464" y="2006548"/>
            <a:ext cx="9649072" cy="280987"/>
          </a:xfrm>
          <a:prstGeom prst="rect">
            <a:avLst/>
          </a:prstGeom>
          <a:pattFill prst="ltUpDiag">
            <a:fgClr>
              <a:srgbClr val="C0C0C0"/>
            </a:fgClr>
            <a:bgClr>
              <a:schemeClr val="bg1">
                <a:lumMod val="95000"/>
              </a:schemeClr>
            </a:bgClr>
          </a:pattFill>
          <a:ln w="254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CUSTOMER</a:t>
            </a:r>
            <a:endParaRPr kumimoji="0" lang="ko-KR" altLang="en-US" sz="10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41"/>
          <p:cNvSpPr>
            <a:spLocks noChangeArrowheads="1"/>
          </p:cNvSpPr>
          <p:nvPr/>
        </p:nvSpPr>
        <p:spPr bwMode="auto">
          <a:xfrm>
            <a:off x="1137301" y="1531784"/>
            <a:ext cx="1438275" cy="292100"/>
          </a:xfrm>
          <a:prstGeom prst="rect">
            <a:avLst/>
          </a:prstGeom>
          <a:noFill/>
          <a:ln w="25400" algn="ctr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kumimoji="0" lang="ko-KR" altLang="en-US" sz="1000" b="1"/>
              <a:t>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57624" y="3405765"/>
            <a:ext cx="1481633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Fishery 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34350" y="2933695"/>
            <a:ext cx="1485098" cy="28078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선박최적</a:t>
            </a:r>
            <a:r>
              <a:rPr kumimoji="0" lang="en-US" altLang="ko-KR" sz="1000" b="1" dirty="0">
                <a:latin typeface="+mn-ea"/>
                <a:ea typeface="+mn-ea"/>
              </a:rPr>
              <a:t> </a:t>
            </a:r>
            <a:r>
              <a:rPr kumimoji="0" lang="ko-KR" altLang="en-US" sz="1000" b="1" dirty="0">
                <a:latin typeface="+mn-ea"/>
                <a:ea typeface="+mn-ea"/>
              </a:rPr>
              <a:t>항해 및 속력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731793" y="3404595"/>
            <a:ext cx="1485095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정박지</a:t>
            </a:r>
            <a:r>
              <a:rPr kumimoji="0" lang="ko-KR" altLang="en-US" sz="1000" b="1" dirty="0">
                <a:latin typeface="+mn-ea"/>
                <a:ea typeface="+mn-ea"/>
              </a:rPr>
              <a:t> 관리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89510" y="2412162"/>
            <a:ext cx="1220518" cy="282575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Live</a:t>
            </a:r>
            <a:r>
              <a:rPr kumimoji="0" lang="ko-KR" altLang="en-US" sz="1000" b="1" dirty="0">
                <a:latin typeface="+mn-ea"/>
                <a:ea typeface="+mn-ea"/>
              </a:rPr>
              <a:t> </a:t>
            </a:r>
            <a:r>
              <a:rPr kumimoji="0" lang="en-US" altLang="ko-KR" sz="1000" b="1" dirty="0">
                <a:latin typeface="+mn-ea"/>
                <a:ea typeface="+mn-ea"/>
              </a:rPr>
              <a:t>Services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9264" y="2409138"/>
            <a:ext cx="925924" cy="285599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About Us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43769" y="2415001"/>
            <a:ext cx="1485095" cy="282575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Big Data Services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44" name="직선 연결선 43"/>
          <p:cNvCxnSpPr>
            <a:stCxn id="35" idx="2"/>
          </p:cNvCxnSpPr>
          <p:nvPr/>
        </p:nvCxnSpPr>
        <p:spPr>
          <a:xfrm flipH="1">
            <a:off x="1856438" y="1823884"/>
            <a:ext cx="1" cy="167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731794" y="3871436"/>
            <a:ext cx="1485094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교통류</a:t>
            </a:r>
            <a:r>
              <a:rPr kumimoji="0" lang="ko-KR" altLang="en-US" sz="1000" b="1" dirty="0">
                <a:latin typeface="+mn-ea"/>
                <a:ea typeface="+mn-ea"/>
              </a:rPr>
              <a:t> 예측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1097" y="2407093"/>
            <a:ext cx="1214732" cy="289688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Pricing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255B03-5DCB-490C-A5CD-98497A8B5630}"/>
              </a:ext>
            </a:extLst>
          </p:cNvPr>
          <p:cNvSpPr/>
          <p:nvPr/>
        </p:nvSpPr>
        <p:spPr>
          <a:xfrm>
            <a:off x="4457624" y="3888519"/>
            <a:ext cx="1481633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Fishing Ground Search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7BD928A-C7A0-496E-9773-3DFCC34CE8BD}"/>
              </a:ext>
            </a:extLst>
          </p:cNvPr>
          <p:cNvSpPr/>
          <p:nvPr/>
        </p:nvSpPr>
        <p:spPr>
          <a:xfrm>
            <a:off x="2734350" y="2413058"/>
            <a:ext cx="1485097" cy="282575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Navigation Services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21DF16-059E-4296-A357-CAF569880FD7}"/>
              </a:ext>
            </a:extLst>
          </p:cNvPr>
          <p:cNvSpPr/>
          <p:nvPr/>
        </p:nvSpPr>
        <p:spPr>
          <a:xfrm>
            <a:off x="6136561" y="2915055"/>
            <a:ext cx="1229268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ea"/>
                <a:ea typeface="+mn-ea"/>
              </a:rPr>
              <a:t>가격정책</a:t>
            </a:r>
            <a:r>
              <a:rPr kumimoji="0" lang="en-US" altLang="ko-KR" sz="1000" b="1" dirty="0">
                <a:latin typeface="+mn-ea"/>
                <a:ea typeface="+mn-ea"/>
              </a:rPr>
              <a:t>(</a:t>
            </a:r>
            <a:r>
              <a:rPr kumimoji="0" lang="ko-KR" altLang="en-US" sz="1000" b="1" dirty="0">
                <a:latin typeface="+mn-ea"/>
                <a:ea typeface="+mn-ea"/>
              </a:rPr>
              <a:t>요금제</a:t>
            </a:r>
            <a:r>
              <a:rPr kumimoji="0" lang="en-US" altLang="ko-KR" sz="1000" b="1" dirty="0">
                <a:latin typeface="+mn-ea"/>
                <a:ea typeface="+mn-ea"/>
              </a:rPr>
              <a:t>)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2EDACA-27A0-426D-9F55-5513F611E1D6}"/>
              </a:ext>
            </a:extLst>
          </p:cNvPr>
          <p:cNvSpPr/>
          <p:nvPr/>
        </p:nvSpPr>
        <p:spPr>
          <a:xfrm>
            <a:off x="6136561" y="3395313"/>
            <a:ext cx="1229268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Available </a:t>
            </a:r>
            <a:r>
              <a:rPr kumimoji="0" lang="en-US" altLang="ko-KR" sz="1000" b="1" dirty="0" smtClean="0">
                <a:latin typeface="+mn-ea"/>
                <a:ea typeface="+mn-ea"/>
              </a:rPr>
              <a:t>Data &amp; API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87373" y="3412493"/>
            <a:ext cx="1222655" cy="282575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latin typeface="+mn-ea"/>
                <a:ea typeface="+mn-ea"/>
              </a:rPr>
              <a:t>해양환경기상정보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24948" y="2399980"/>
            <a:ext cx="847835" cy="289688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88062" y="2399980"/>
            <a:ext cx="1114654" cy="289688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Support Center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1DF16-059E-4296-A357-CAF569880FD7}"/>
              </a:ext>
            </a:extLst>
          </p:cNvPr>
          <p:cNvSpPr/>
          <p:nvPr/>
        </p:nvSpPr>
        <p:spPr>
          <a:xfrm>
            <a:off x="7588062" y="2915054"/>
            <a:ext cx="1114654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Q&amp;A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1DF16-059E-4296-A357-CAF569880FD7}"/>
              </a:ext>
            </a:extLst>
          </p:cNvPr>
          <p:cNvSpPr/>
          <p:nvPr/>
        </p:nvSpPr>
        <p:spPr>
          <a:xfrm>
            <a:off x="8922788" y="2915054"/>
            <a:ext cx="835567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Login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(or Logout)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69" y="2433624"/>
            <a:ext cx="229334" cy="236626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1DF16-059E-4296-A357-CAF569880FD7}"/>
              </a:ext>
            </a:extLst>
          </p:cNvPr>
          <p:cNvSpPr/>
          <p:nvPr/>
        </p:nvSpPr>
        <p:spPr>
          <a:xfrm>
            <a:off x="8922788" y="3394659"/>
            <a:ext cx="835567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My Page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21DF16-059E-4296-A357-CAF569880FD7}"/>
              </a:ext>
            </a:extLst>
          </p:cNvPr>
          <p:cNvSpPr/>
          <p:nvPr/>
        </p:nvSpPr>
        <p:spPr>
          <a:xfrm>
            <a:off x="7593279" y="3394658"/>
            <a:ext cx="1114654" cy="289063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+mn-ea"/>
                <a:ea typeface="+mn-ea"/>
              </a:rPr>
              <a:t>FAQ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A427B97-9C6B-4DEF-B24D-C7AFCAC5F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5"/>
          <a:stretch/>
        </p:blipFill>
        <p:spPr>
          <a:xfrm>
            <a:off x="57150" y="1538288"/>
            <a:ext cx="9791699" cy="527508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3EC59A-0CE1-4E5E-A6D2-2A7D32F6366C}"/>
              </a:ext>
            </a:extLst>
          </p:cNvPr>
          <p:cNvSpPr txBox="1"/>
          <p:nvPr/>
        </p:nvSpPr>
        <p:spPr>
          <a:xfrm>
            <a:off x="8913440" y="3098610"/>
            <a:ext cx="84943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Marine Weather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87BE0-D2A9-4571-8C02-35428952E556}"/>
              </a:ext>
            </a:extLst>
          </p:cNvPr>
          <p:cNvSpPr txBox="1"/>
          <p:nvPr/>
        </p:nvSpPr>
        <p:spPr>
          <a:xfrm>
            <a:off x="8913440" y="2453623"/>
            <a:ext cx="8494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과거 해양기상 조회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27" name="직사각형 26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Live Services&gt;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해양환경기상정보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Marine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Weather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00472" y="6380645"/>
            <a:ext cx="9167406" cy="239344"/>
            <a:chOff x="1688443" y="6438382"/>
            <a:chExt cx="8120336" cy="122070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688443" y="6445713"/>
              <a:ext cx="1536365" cy="114739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2749402" y="6438382"/>
              <a:ext cx="7059377" cy="1179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58" name="Picture 4" descr="play Icon 38573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7" y="621947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-115498" y="6727821"/>
            <a:ext cx="9148156" cy="1603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목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24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금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25                                          I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토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26                                           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913245" y="5983216"/>
            <a:ext cx="1325453" cy="238456"/>
          </a:xfrm>
          <a:prstGeom prst="wedgeRoundRectCallout">
            <a:avLst>
              <a:gd name="adj1" fmla="val -6208"/>
              <a:gd name="adj2" fmla="val 107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수요일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23 - 09:00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408411"/>
            <a:ext cx="2291381" cy="2820789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+mn-ea"/>
              </a:rPr>
            </a:b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5753621" y="2149622"/>
            <a:ext cx="2291381" cy="266061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해양환경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5816344" y="2574297"/>
          <a:ext cx="1955293" cy="171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246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해양환경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24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Wind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Wind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Gust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  <a:tr h="1801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Current(Current only)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0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Wave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79398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Swell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215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Tropical Storm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426354"/>
                  </a:ext>
                </a:extLst>
              </a:tr>
            </a:tbl>
          </a:graphicData>
        </a:graphic>
      </p:graphicFrame>
      <p:sp>
        <p:nvSpPr>
          <p:cNvPr id="64" name="TextBox 58"/>
          <p:cNvSpPr txBox="1">
            <a:spLocks noChangeArrowheads="1"/>
          </p:cNvSpPr>
          <p:nvPr/>
        </p:nvSpPr>
        <p:spPr bwMode="auto">
          <a:xfrm>
            <a:off x="7767059" y="2573476"/>
            <a:ext cx="255843" cy="2273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265451" y="4938946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23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Navigation Services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1. </a:t>
            </a:r>
            <a:r>
              <a:rPr kumimoji="0" lang="ko-KR" altLang="en-US" sz="5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99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68475" y="1264831"/>
            <a:ext cx="22786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1) </a:t>
            </a:r>
            <a:r>
              <a:rPr lang="ko-KR" altLang="en-US" sz="1200" b="1" dirty="0" err="1" smtClean="0">
                <a:latin typeface="+mn-lt"/>
              </a:rPr>
              <a:t>최적항해</a:t>
            </a:r>
            <a:r>
              <a:rPr lang="ko-KR" altLang="en-US" sz="1200" b="1" dirty="0" smtClean="0">
                <a:latin typeface="+mn-lt"/>
              </a:rPr>
              <a:t> 탐색</a:t>
            </a:r>
            <a:endParaRPr lang="en-US" altLang="ko-KR" sz="1200" b="1" dirty="0">
              <a:latin typeface="+mn-lt"/>
            </a:endParaRPr>
          </a:p>
          <a:p>
            <a:r>
              <a:rPr lang="ko-KR" altLang="en-US" sz="1200" b="1" dirty="0" smtClean="0">
                <a:latin typeface="+mn-lt"/>
              </a:rPr>
              <a:t>단계는 </a:t>
            </a:r>
            <a:r>
              <a:rPr lang="ko-KR" altLang="en-US" sz="1200" b="1" dirty="0">
                <a:latin typeface="+mn-lt"/>
              </a:rPr>
              <a:t>항로설정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 err="1" smtClean="0">
                <a:latin typeface="+mn-lt"/>
              </a:rPr>
              <a:t>선박설정</a:t>
            </a:r>
            <a:r>
              <a:rPr lang="en-US" altLang="ko-KR" sz="1200" b="1" dirty="0" smtClean="0">
                <a:latin typeface="+mn-lt"/>
              </a:rPr>
              <a:t>, </a:t>
            </a:r>
            <a:r>
              <a:rPr lang="ko-KR" altLang="en-US" sz="1200" b="1" dirty="0" smtClean="0">
                <a:latin typeface="+mn-lt"/>
              </a:rPr>
              <a:t>최적항해탐색으로 </a:t>
            </a:r>
            <a:r>
              <a:rPr lang="ko-KR" altLang="en-US" sz="1200" b="1" dirty="0">
                <a:latin typeface="+mn-lt"/>
              </a:rPr>
              <a:t>되어 있음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로그인이 되어 있다면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기존</a:t>
            </a:r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>
                <a:latin typeface="+mn-lt"/>
              </a:rPr>
              <a:t>최종</a:t>
            </a:r>
            <a:r>
              <a:rPr lang="en-US" altLang="ko-KR" sz="1200" b="1" dirty="0">
                <a:latin typeface="+mn-lt"/>
              </a:rPr>
              <a:t>) </a:t>
            </a:r>
            <a:r>
              <a:rPr lang="ko-KR" altLang="en-US" sz="1200" b="1" dirty="0">
                <a:latin typeface="+mn-lt"/>
              </a:rPr>
              <a:t>항로 정보가 저장되어 있음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이는 변경이 가능함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기존에 항로정보가 있으면 다시 활용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항로설정에서 현재 위치 설정</a:t>
            </a:r>
            <a:r>
              <a:rPr lang="en-US" altLang="ko-KR" sz="1200" b="1" dirty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기능 필요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latin typeface="+mn-lt"/>
              </a:rPr>
              <a:t>최적항해</a:t>
            </a:r>
            <a:r>
              <a:rPr lang="ko-KR" altLang="en-US" sz="1200" b="1" dirty="0" smtClean="0">
                <a:latin typeface="+mn-lt"/>
              </a:rPr>
              <a:t> 탐색은 선박의 </a:t>
            </a:r>
            <a:r>
              <a:rPr lang="ko-KR" altLang="en-US" sz="1200" b="1" dirty="0" err="1" smtClean="0">
                <a:latin typeface="+mn-lt"/>
              </a:rPr>
              <a:t>최적항해</a:t>
            </a:r>
            <a:r>
              <a:rPr lang="ko-KR" altLang="en-US" sz="1200" b="1" dirty="0" smtClean="0">
                <a:latin typeface="+mn-lt"/>
              </a:rPr>
              <a:t> 탐색 모드 선택</a:t>
            </a:r>
            <a:r>
              <a:rPr lang="en-US" altLang="ko-KR" sz="1200" b="1" dirty="0" smtClean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2)</a:t>
            </a:r>
            <a:r>
              <a:rPr lang="ko-KR" altLang="en-US" sz="1200" b="1" dirty="0">
                <a:latin typeface="+mn-lt"/>
              </a:rPr>
              <a:t>화면구성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메뉴 외에 지도상 항로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 err="1">
                <a:latin typeface="+mn-lt"/>
              </a:rPr>
              <a:t>변침점을</a:t>
            </a:r>
            <a:r>
              <a:rPr lang="ko-KR" altLang="en-US" sz="1200" b="1" dirty="0">
                <a:latin typeface="+mn-lt"/>
              </a:rPr>
              <a:t> 표시함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항로의 색상은 외력에 따라 표시됨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각 색상에 대한 정보는 범례에서 구분함</a:t>
            </a:r>
            <a:r>
              <a:rPr lang="en-US" altLang="ko-KR" sz="1200" b="1" dirty="0">
                <a:latin typeface="+mn-lt"/>
              </a:rPr>
              <a:t>.  </a:t>
            </a:r>
            <a:r>
              <a:rPr lang="ko-KR" altLang="en-US" sz="1200" b="1" dirty="0">
                <a:latin typeface="+mn-lt"/>
              </a:rPr>
              <a:t>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지도상에 본선 이외 다른 선박 표시하지 않음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화면 아래쪽에는 구간별 속력 및 외력변화 그래프 표시</a:t>
            </a:r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D0689A2-F665-4255-831B-921B33D039AB}"/>
              </a:ext>
            </a:extLst>
          </p:cNvPr>
          <p:cNvCxnSpPr/>
          <p:nvPr/>
        </p:nvCxnSpPr>
        <p:spPr>
          <a:xfrm flipH="1" flipV="1">
            <a:off x="5641960" y="4717143"/>
            <a:ext cx="504056" cy="9361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8387D3A-2B94-4BDA-AAF1-26BBEC397C3E}"/>
              </a:ext>
            </a:extLst>
          </p:cNvPr>
          <p:cNvCxnSpPr>
            <a:cxnSpLocks/>
          </p:cNvCxnSpPr>
          <p:nvPr/>
        </p:nvCxnSpPr>
        <p:spPr>
          <a:xfrm flipH="1" flipV="1">
            <a:off x="4527550" y="4095416"/>
            <a:ext cx="1111250" cy="6072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C3D96BF2-4CA8-4FA7-A461-D145DBDCBC8E}"/>
              </a:ext>
            </a:extLst>
          </p:cNvPr>
          <p:cNvSpPr/>
          <p:nvPr/>
        </p:nvSpPr>
        <p:spPr>
          <a:xfrm>
            <a:off x="5602224" y="4667392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D0AC14E-6789-4A5F-B3CE-74665FF89CF8}"/>
              </a:ext>
            </a:extLst>
          </p:cNvPr>
          <p:cNvSpPr/>
          <p:nvPr/>
        </p:nvSpPr>
        <p:spPr>
          <a:xfrm>
            <a:off x="4429310" y="3943119"/>
            <a:ext cx="327988" cy="2555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B707814-5E59-402C-AAD7-B122B63EF0BE}"/>
              </a:ext>
            </a:extLst>
          </p:cNvPr>
          <p:cNvCxnSpPr>
            <a:cxnSpLocks/>
          </p:cNvCxnSpPr>
          <p:nvPr/>
        </p:nvCxnSpPr>
        <p:spPr>
          <a:xfrm flipH="1">
            <a:off x="2205445" y="4085414"/>
            <a:ext cx="2277416" cy="18429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B8569FD-8831-4526-A2BF-E302C8FC3205}"/>
              </a:ext>
            </a:extLst>
          </p:cNvPr>
          <p:cNvCxnSpPr>
            <a:cxnSpLocks/>
          </p:cNvCxnSpPr>
          <p:nvPr/>
        </p:nvCxnSpPr>
        <p:spPr>
          <a:xfrm flipH="1" flipV="1">
            <a:off x="2107911" y="3084158"/>
            <a:ext cx="85344" cy="118596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BBEA7F4-4EF5-4ABF-B6F4-9885CB7AA3B0}"/>
              </a:ext>
            </a:extLst>
          </p:cNvPr>
          <p:cNvSpPr/>
          <p:nvPr/>
        </p:nvSpPr>
        <p:spPr>
          <a:xfrm>
            <a:off x="2151453" y="4231964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3A3FEA-B332-4462-8299-50C9491BF84D}"/>
              </a:ext>
            </a:extLst>
          </p:cNvPr>
          <p:cNvSpPr txBox="1"/>
          <p:nvPr/>
        </p:nvSpPr>
        <p:spPr>
          <a:xfrm>
            <a:off x="2906355" y="2932984"/>
            <a:ext cx="832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Route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번호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0FECF8-0401-4F22-A691-33343880617C}"/>
              </a:ext>
            </a:extLst>
          </p:cNvPr>
          <p:cNvSpPr txBox="1"/>
          <p:nvPr/>
        </p:nvSpPr>
        <p:spPr>
          <a:xfrm>
            <a:off x="2806730" y="4101694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C06CD7-90F8-46D6-A29C-6F765980DD99}"/>
              </a:ext>
            </a:extLst>
          </p:cNvPr>
          <p:cNvSpPr txBox="1"/>
          <p:nvPr/>
        </p:nvSpPr>
        <p:spPr>
          <a:xfrm>
            <a:off x="4446897" y="3899105"/>
            <a:ext cx="46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4B6976F-C4E4-499C-B89B-217A3A43EEB7}"/>
              </a:ext>
            </a:extLst>
          </p:cNvPr>
          <p:cNvCxnSpPr>
            <a:endCxn id="57" idx="0"/>
          </p:cNvCxnSpPr>
          <p:nvPr/>
        </p:nvCxnSpPr>
        <p:spPr>
          <a:xfrm>
            <a:off x="3324402" y="3610108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4C17CEC-B776-4691-9A5F-4FC2173E91BD}"/>
              </a:ext>
            </a:extLst>
          </p:cNvPr>
          <p:cNvSpPr txBox="1"/>
          <p:nvPr/>
        </p:nvSpPr>
        <p:spPr>
          <a:xfrm>
            <a:off x="4176187" y="2781689"/>
            <a:ext cx="150430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Waypoint</a:t>
            </a:r>
          </a:p>
          <a:p>
            <a:pPr algn="ctr"/>
            <a:r>
              <a:rPr lang="ko-KR" altLang="en-US" b="1" dirty="0"/>
              <a:t>번호</a:t>
            </a:r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962098-AE84-40D1-94BE-20BA08329FC6}"/>
              </a:ext>
            </a:extLst>
          </p:cNvPr>
          <p:cNvCxnSpPr/>
          <p:nvPr/>
        </p:nvCxnSpPr>
        <p:spPr>
          <a:xfrm>
            <a:off x="4613985" y="3428020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8E5CCA3-C818-45AA-8215-CFF4CBB4B574}"/>
              </a:ext>
            </a:extLst>
          </p:cNvPr>
          <p:cNvSpPr txBox="1"/>
          <p:nvPr/>
        </p:nvSpPr>
        <p:spPr>
          <a:xfrm>
            <a:off x="1517147" y="3460680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43549C-2E0F-4AFB-B838-B2DFF76CA0E5}"/>
              </a:ext>
            </a:extLst>
          </p:cNvPr>
          <p:cNvSpPr txBox="1"/>
          <p:nvPr/>
        </p:nvSpPr>
        <p:spPr>
          <a:xfrm>
            <a:off x="4673019" y="4186048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D34A85-B166-4281-98EC-08F53BAAC3C1}"/>
              </a:ext>
            </a:extLst>
          </p:cNvPr>
          <p:cNvSpPr txBox="1"/>
          <p:nvPr/>
        </p:nvSpPr>
        <p:spPr>
          <a:xfrm>
            <a:off x="5529064" y="4998246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9C5022-BBAA-4039-A051-F43C0D526280}"/>
              </a:ext>
            </a:extLst>
          </p:cNvPr>
          <p:cNvSpPr txBox="1"/>
          <p:nvPr/>
        </p:nvSpPr>
        <p:spPr>
          <a:xfrm>
            <a:off x="1384134" y="4882816"/>
            <a:ext cx="8320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범례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E19622A-8C1F-484E-8DD4-B4576D39581C}"/>
              </a:ext>
            </a:extLst>
          </p:cNvPr>
          <p:cNvCxnSpPr>
            <a:cxnSpLocks/>
          </p:cNvCxnSpPr>
          <p:nvPr/>
        </p:nvCxnSpPr>
        <p:spPr>
          <a:xfrm flipH="1">
            <a:off x="835479" y="5073124"/>
            <a:ext cx="539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CC298444-CBD4-4011-BCA1-8529FDE10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33" y="2801200"/>
            <a:ext cx="611113" cy="2819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/>
          <a:srcRect t="2185" r="598" b="1714"/>
          <a:stretch/>
        </p:blipFill>
        <p:spPr>
          <a:xfrm>
            <a:off x="56295" y="5716409"/>
            <a:ext cx="7412180" cy="107961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2645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8D0689A2-F665-4255-831B-921B33D039AB}"/>
              </a:ext>
            </a:extLst>
          </p:cNvPr>
          <p:cNvCxnSpPr/>
          <p:nvPr/>
        </p:nvCxnSpPr>
        <p:spPr>
          <a:xfrm flipH="1" flipV="1">
            <a:off x="8305178" y="4235803"/>
            <a:ext cx="504056" cy="9361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78387D3A-2B94-4BDA-AAF1-26BBEC397C3E}"/>
              </a:ext>
            </a:extLst>
          </p:cNvPr>
          <p:cNvCxnSpPr>
            <a:cxnSpLocks/>
          </p:cNvCxnSpPr>
          <p:nvPr/>
        </p:nvCxnSpPr>
        <p:spPr>
          <a:xfrm flipH="1" flipV="1">
            <a:off x="7190768" y="3614076"/>
            <a:ext cx="1111250" cy="6072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3D96BF2-4CA8-4FA7-A461-D145DBDCBC8E}"/>
              </a:ext>
            </a:extLst>
          </p:cNvPr>
          <p:cNvSpPr/>
          <p:nvPr/>
        </p:nvSpPr>
        <p:spPr>
          <a:xfrm>
            <a:off x="8265442" y="4186052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D0AC14E-6789-4A5F-B3CE-74665FF89CF8}"/>
              </a:ext>
            </a:extLst>
          </p:cNvPr>
          <p:cNvSpPr/>
          <p:nvPr/>
        </p:nvSpPr>
        <p:spPr>
          <a:xfrm>
            <a:off x="7092528" y="3461779"/>
            <a:ext cx="327988" cy="2555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6B707814-5E59-402C-AAD7-B122B63EF0BE}"/>
              </a:ext>
            </a:extLst>
          </p:cNvPr>
          <p:cNvCxnSpPr>
            <a:cxnSpLocks/>
          </p:cNvCxnSpPr>
          <p:nvPr/>
        </p:nvCxnSpPr>
        <p:spPr>
          <a:xfrm flipH="1">
            <a:off x="4868663" y="3604074"/>
            <a:ext cx="2277416" cy="18429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7B8569FD-8831-4526-A2BF-E302C8FC3205}"/>
              </a:ext>
            </a:extLst>
          </p:cNvPr>
          <p:cNvCxnSpPr>
            <a:cxnSpLocks/>
          </p:cNvCxnSpPr>
          <p:nvPr/>
        </p:nvCxnSpPr>
        <p:spPr>
          <a:xfrm flipH="1" flipV="1">
            <a:off x="4771129" y="2602818"/>
            <a:ext cx="85344" cy="118596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9BBEA7F4-4EF5-4ABF-B6F4-9885CB7AA3B0}"/>
              </a:ext>
            </a:extLst>
          </p:cNvPr>
          <p:cNvSpPr/>
          <p:nvPr/>
        </p:nvSpPr>
        <p:spPr>
          <a:xfrm>
            <a:off x="4814671" y="3750624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E3A3FEA-B332-4462-8299-50C9491BF84D}"/>
              </a:ext>
            </a:extLst>
          </p:cNvPr>
          <p:cNvSpPr txBox="1"/>
          <p:nvPr/>
        </p:nvSpPr>
        <p:spPr>
          <a:xfrm>
            <a:off x="5569573" y="2451644"/>
            <a:ext cx="832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Route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번호</a:t>
            </a:r>
            <a:endParaRPr lang="ko-KR" alt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0FECF8-0401-4F22-A691-33343880617C}"/>
              </a:ext>
            </a:extLst>
          </p:cNvPr>
          <p:cNvSpPr txBox="1"/>
          <p:nvPr/>
        </p:nvSpPr>
        <p:spPr>
          <a:xfrm>
            <a:off x="5469948" y="3620354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4C06CD7-90F8-46D6-A29C-6F765980DD99}"/>
              </a:ext>
            </a:extLst>
          </p:cNvPr>
          <p:cNvSpPr txBox="1"/>
          <p:nvPr/>
        </p:nvSpPr>
        <p:spPr>
          <a:xfrm>
            <a:off x="7110115" y="3417765"/>
            <a:ext cx="46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4B6976F-C4E4-499C-B89B-217A3A43EEB7}"/>
              </a:ext>
            </a:extLst>
          </p:cNvPr>
          <p:cNvCxnSpPr>
            <a:endCxn id="192" idx="0"/>
          </p:cNvCxnSpPr>
          <p:nvPr/>
        </p:nvCxnSpPr>
        <p:spPr>
          <a:xfrm>
            <a:off x="5987620" y="3128768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4C17CEC-B776-4691-9A5F-4FC2173E91BD}"/>
              </a:ext>
            </a:extLst>
          </p:cNvPr>
          <p:cNvSpPr txBox="1"/>
          <p:nvPr/>
        </p:nvSpPr>
        <p:spPr>
          <a:xfrm>
            <a:off x="6839405" y="2300349"/>
            <a:ext cx="150430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Waypoint</a:t>
            </a:r>
          </a:p>
          <a:p>
            <a:pPr algn="ctr"/>
            <a:r>
              <a:rPr lang="ko-KR" altLang="en-US" b="1" dirty="0"/>
              <a:t>번호</a:t>
            </a:r>
            <a:endParaRPr lang="ko-KR" altLang="en-US" dirty="0"/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56962098-AE84-40D1-94BE-20BA08329FC6}"/>
              </a:ext>
            </a:extLst>
          </p:cNvPr>
          <p:cNvCxnSpPr/>
          <p:nvPr/>
        </p:nvCxnSpPr>
        <p:spPr>
          <a:xfrm>
            <a:off x="7277203" y="2946680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8E5CCA3-C818-45AA-8215-CFF4CBB4B574}"/>
              </a:ext>
            </a:extLst>
          </p:cNvPr>
          <p:cNvSpPr txBox="1"/>
          <p:nvPr/>
        </p:nvSpPr>
        <p:spPr>
          <a:xfrm>
            <a:off x="4180365" y="2979340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443549C-2E0F-4AFB-B838-B2DFF76CA0E5}"/>
              </a:ext>
            </a:extLst>
          </p:cNvPr>
          <p:cNvSpPr txBox="1"/>
          <p:nvPr/>
        </p:nvSpPr>
        <p:spPr>
          <a:xfrm>
            <a:off x="7336237" y="3704708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1D34A85-B166-4281-98EC-08F53BAAC3C1}"/>
              </a:ext>
            </a:extLst>
          </p:cNvPr>
          <p:cNvSpPr txBox="1"/>
          <p:nvPr/>
        </p:nvSpPr>
        <p:spPr>
          <a:xfrm>
            <a:off x="8192282" y="4516906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49C5022-BBAA-4039-A051-F43C0D526280}"/>
              </a:ext>
            </a:extLst>
          </p:cNvPr>
          <p:cNvSpPr txBox="1"/>
          <p:nvPr/>
        </p:nvSpPr>
        <p:spPr>
          <a:xfrm>
            <a:off x="1385160" y="4444912"/>
            <a:ext cx="8320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범례</a:t>
            </a:r>
            <a:endParaRPr lang="ko-KR" altLang="en-US" dirty="0"/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FE19622A-8C1F-484E-8DD4-B4576D39581C}"/>
              </a:ext>
            </a:extLst>
          </p:cNvPr>
          <p:cNvCxnSpPr>
            <a:cxnSpLocks/>
          </p:cNvCxnSpPr>
          <p:nvPr/>
        </p:nvCxnSpPr>
        <p:spPr>
          <a:xfrm flipH="1">
            <a:off x="836505" y="4635220"/>
            <a:ext cx="539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2" name="그림 201">
            <a:extLst>
              <a:ext uri="{FF2B5EF4-FFF2-40B4-BE49-F238E27FC236}">
                <a16:creationId xmlns:a16="http://schemas.microsoft.com/office/drawing/2014/main" id="{CC298444-CBD4-4011-BCA1-8529FDE1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7" y="2223014"/>
            <a:ext cx="611113" cy="2819400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4"/>
          <a:srcRect t="2185" r="598" b="1714"/>
          <a:stretch/>
        </p:blipFill>
        <p:spPr>
          <a:xfrm>
            <a:off x="69468" y="5373635"/>
            <a:ext cx="9763506" cy="1422092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5180376" y="6473924"/>
            <a:ext cx="1397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12107" y="5877701"/>
            <a:ext cx="67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기본화면메뉴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01662"/>
              </p:ext>
            </p:extLst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863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2225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0808B34-DE2A-4CFD-AC42-33D573A71ED0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6030687" y="3887201"/>
            <a:ext cx="888010" cy="1113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F1A9E7-57AA-4567-B341-49D6098A7428}"/>
              </a:ext>
            </a:extLst>
          </p:cNvPr>
          <p:cNvSpPr txBox="1"/>
          <p:nvPr/>
        </p:nvSpPr>
        <p:spPr>
          <a:xfrm>
            <a:off x="5289667" y="5792041"/>
            <a:ext cx="707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조회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선박설정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단계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98955" y="1229286"/>
            <a:ext cx="22786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 err="1">
                <a:latin typeface="+mn-lt"/>
              </a:rPr>
              <a:t>선박설정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ko-KR" altLang="en-US" sz="1200" b="1" dirty="0" smtClean="0">
                <a:latin typeface="+mn-lt"/>
              </a:rPr>
              <a:t>단계 </a:t>
            </a:r>
            <a:r>
              <a:rPr lang="en-US" altLang="ko-KR" sz="1200" b="1" dirty="0">
                <a:latin typeface="+mn-lt"/>
              </a:rPr>
              <a:t>- </a:t>
            </a:r>
            <a:r>
              <a:rPr lang="ko-KR" altLang="en-US" sz="1200" b="1" dirty="0" err="1">
                <a:latin typeface="+mn-lt"/>
              </a:rPr>
              <a:t>선박제원</a:t>
            </a:r>
            <a:r>
              <a:rPr lang="en-US" altLang="ko-KR" sz="1200" b="1" dirty="0">
                <a:latin typeface="+mn-lt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선박 </a:t>
            </a:r>
            <a:r>
              <a:rPr lang="ko-KR" altLang="en-US" sz="1200" b="1" dirty="0" err="1" smtClean="0">
                <a:latin typeface="+mn-lt"/>
              </a:rPr>
              <a:t>설정단계는</a:t>
            </a:r>
            <a:r>
              <a:rPr lang="ko-KR" altLang="en-US" sz="1200" b="1" dirty="0" smtClean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본선이 </a:t>
            </a:r>
            <a:r>
              <a:rPr lang="en-US" altLang="ko-KR" sz="1200" b="1" dirty="0">
                <a:latin typeface="+mn-lt"/>
              </a:rPr>
              <a:t>AIS </a:t>
            </a:r>
            <a:r>
              <a:rPr lang="ko-KR" altLang="en-US" sz="1200" b="1" dirty="0">
                <a:latin typeface="+mn-lt"/>
              </a:rPr>
              <a:t>상에 나와있으면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초기에 </a:t>
            </a:r>
            <a:r>
              <a:rPr lang="en-US" altLang="ko-KR" sz="1200" b="1" dirty="0">
                <a:latin typeface="+mn-lt"/>
              </a:rPr>
              <a:t>AIS static</a:t>
            </a:r>
            <a:r>
              <a:rPr lang="ko-KR" altLang="en-US" sz="1200" b="1" dirty="0">
                <a:latin typeface="+mn-lt"/>
              </a:rPr>
              <a:t> 정보가 들어오고 이 정보를 </a:t>
            </a:r>
            <a:r>
              <a:rPr lang="ko-KR" altLang="en-US" sz="1200" b="1" dirty="0" smtClean="0">
                <a:latin typeface="+mn-lt"/>
              </a:rPr>
              <a:t>수정할 수 </a:t>
            </a:r>
            <a:r>
              <a:rPr lang="ko-KR" altLang="en-US" sz="1200" b="1" dirty="0">
                <a:latin typeface="+mn-lt"/>
              </a:rPr>
              <a:t>있도록 함</a:t>
            </a:r>
            <a:r>
              <a:rPr lang="en-US" altLang="ko-KR" sz="1200" b="1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그렇지 않은 경우 과거 현 계정에 최종 작성한 정보를 보여주며 사용자가 수정할 수 있도록 </a:t>
            </a:r>
            <a:r>
              <a:rPr lang="ko-KR" altLang="en-US" sz="1200" b="1" dirty="0" smtClean="0">
                <a:latin typeface="+mn-lt"/>
              </a:rPr>
              <a:t>함</a:t>
            </a:r>
            <a:r>
              <a:rPr lang="en-US" altLang="ko-KR" sz="1200" b="1" dirty="0" smtClean="0">
                <a:latin typeface="+mn-lt"/>
              </a:rPr>
              <a:t>.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전부 </a:t>
            </a:r>
            <a:r>
              <a:rPr lang="ko-KR" altLang="en-US" sz="1200" b="1" dirty="0" smtClean="0">
                <a:latin typeface="+mn-lt"/>
              </a:rPr>
              <a:t>아닌 경우 </a:t>
            </a:r>
            <a:r>
              <a:rPr lang="ko-KR" altLang="en-US" sz="1200" b="1" dirty="0">
                <a:latin typeface="+mn-lt"/>
              </a:rPr>
              <a:t>사용자가 입력하게 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6486D9-0160-4DA3-96D4-91E527E9B4AA}"/>
              </a:ext>
            </a:extLst>
          </p:cNvPr>
          <p:cNvSpPr/>
          <p:nvPr/>
        </p:nvSpPr>
        <p:spPr>
          <a:xfrm>
            <a:off x="7498955" y="3785572"/>
            <a:ext cx="22786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 err="1">
                <a:latin typeface="+mn-lt"/>
              </a:rPr>
              <a:t>선박설정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ko-KR" altLang="en-US" sz="1200" b="1" dirty="0" smtClean="0">
                <a:latin typeface="+mn-lt"/>
              </a:rPr>
              <a:t>단계 </a:t>
            </a:r>
            <a:r>
              <a:rPr lang="en-US" altLang="ko-KR" sz="1200" b="1" dirty="0">
                <a:latin typeface="+mn-lt"/>
              </a:rPr>
              <a:t>– </a:t>
            </a:r>
            <a:r>
              <a:rPr lang="ko-KR" altLang="en-US" sz="1200" b="1" dirty="0">
                <a:latin typeface="+mn-lt"/>
              </a:rPr>
              <a:t>연료효율</a:t>
            </a:r>
            <a:r>
              <a:rPr lang="en-US" altLang="ko-KR" sz="1200" b="1" dirty="0">
                <a:latin typeface="+mn-lt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연료효율은 선박의 각 속력마다 시간당 기름 소모량을 입력함</a:t>
            </a:r>
            <a:r>
              <a:rPr lang="en-US" altLang="ko-KR" sz="1200" b="1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이 연료효율에 입력한 숫자 범위가 선박이 탐색가능한 속력범위로 활용함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선박 계정에 저장이 되어 있으면 불러오고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그렇지 않으면 </a:t>
            </a:r>
            <a:r>
              <a:rPr lang="ko-KR" altLang="en-US" sz="1200" b="1" dirty="0" smtClean="0">
                <a:latin typeface="+mn-lt"/>
              </a:rPr>
              <a:t>일일이 </a:t>
            </a:r>
            <a:r>
              <a:rPr lang="ko-KR" altLang="en-US" sz="1200" b="1" dirty="0">
                <a:latin typeface="+mn-lt"/>
              </a:rPr>
              <a:t>입력하여 저장이 되게 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latin typeface="+mn-lt"/>
              </a:rPr>
              <a:t>(+) </a:t>
            </a:r>
            <a:r>
              <a:rPr lang="ko-KR" altLang="en-US" sz="1200" b="1" dirty="0">
                <a:latin typeface="+mn-lt"/>
              </a:rPr>
              <a:t>아이콘을 누르면 입력가능한 값이 계속 추가됨</a:t>
            </a:r>
            <a:r>
              <a:rPr lang="en-US" altLang="ko-KR" sz="1200" b="1" dirty="0">
                <a:latin typeface="+mn-lt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822F34-42D7-440B-93D3-8FD19B3F1DF5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t="2185" r="598" b="1714"/>
          <a:stretch/>
        </p:blipFill>
        <p:spPr>
          <a:xfrm>
            <a:off x="56295" y="5716409"/>
            <a:ext cx="7412180" cy="10796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60595-2BFB-47C2-BDD6-6DBE800FB73D}"/>
              </a:ext>
            </a:extLst>
          </p:cNvPr>
          <p:cNvSpPr txBox="1"/>
          <p:nvPr/>
        </p:nvSpPr>
        <p:spPr>
          <a:xfrm>
            <a:off x="133067" y="2861714"/>
            <a:ext cx="5897620" cy="427809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선박 설정</a:t>
            </a:r>
            <a:r>
              <a:rPr lang="en-US" altLang="ko-KR" sz="2000" dirty="0"/>
              <a:t>&gt;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2000" dirty="0"/>
              <a:t> </a:t>
            </a:r>
            <a:r>
              <a:rPr lang="ko-KR" altLang="en-US" sz="2000" dirty="0" err="1"/>
              <a:t>선박제원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입력창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   - </a:t>
            </a:r>
            <a:r>
              <a:rPr lang="ko-KR" altLang="en-US" sz="2000" dirty="0"/>
              <a:t>선박종류 선택 </a:t>
            </a:r>
            <a:r>
              <a:rPr lang="en-US" altLang="ko-KR" sz="2000" dirty="0"/>
              <a:t>(</a:t>
            </a:r>
            <a:r>
              <a:rPr lang="ko-KR" altLang="en-US" sz="2000" dirty="0"/>
              <a:t>화물선</a:t>
            </a:r>
            <a:r>
              <a:rPr lang="en-US" altLang="ko-KR" sz="2000" dirty="0"/>
              <a:t>, </a:t>
            </a:r>
            <a:r>
              <a:rPr lang="ko-KR" altLang="en-US" sz="2000" dirty="0"/>
              <a:t>여객선</a:t>
            </a:r>
            <a:r>
              <a:rPr lang="en-US" altLang="ko-KR" sz="2000" dirty="0"/>
              <a:t>, </a:t>
            </a:r>
            <a:r>
              <a:rPr lang="ko-KR" altLang="en-US" sz="2000" dirty="0"/>
              <a:t>유조선 </a:t>
            </a:r>
            <a:r>
              <a:rPr lang="en-US" altLang="ko-KR" sz="2000" dirty="0"/>
              <a:t>…)</a:t>
            </a:r>
            <a:br>
              <a:rPr lang="en-US" altLang="ko-KR" sz="2000" dirty="0"/>
            </a:br>
            <a:r>
              <a:rPr lang="en-US" altLang="ko-KR" sz="2000" dirty="0"/>
              <a:t>    - </a:t>
            </a:r>
            <a:r>
              <a:rPr lang="ko-KR" altLang="en-US" sz="2000" dirty="0"/>
              <a:t>선박길이 입력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- </a:t>
            </a:r>
            <a:r>
              <a:rPr lang="ko-KR" altLang="en-US" sz="2000" dirty="0"/>
              <a:t>선박 폭 입력</a:t>
            </a:r>
            <a:r>
              <a:rPr lang="en-US" altLang="ko-KR" sz="2000" dirty="0"/>
              <a:t>(</a:t>
            </a:r>
            <a:r>
              <a:rPr lang="ko-KR" altLang="en-US" sz="2000" dirty="0"/>
              <a:t>단위 </a:t>
            </a:r>
            <a:r>
              <a:rPr lang="en-US" altLang="ko-KR" sz="2000" dirty="0"/>
              <a:t>m)</a:t>
            </a:r>
          </a:p>
          <a:p>
            <a:r>
              <a:rPr lang="en-US" altLang="ko-KR" sz="2000" dirty="0"/>
              <a:t>    - </a:t>
            </a:r>
            <a:r>
              <a:rPr lang="ko-KR" altLang="en-US" sz="2000" dirty="0"/>
              <a:t>선박 흘수 입력</a:t>
            </a:r>
            <a:r>
              <a:rPr lang="en-US" altLang="ko-KR" sz="2000" dirty="0"/>
              <a:t>(</a:t>
            </a:r>
            <a:r>
              <a:rPr lang="ko-KR" altLang="en-US" sz="2000" dirty="0"/>
              <a:t>단위 </a:t>
            </a:r>
            <a:r>
              <a:rPr lang="en-US" altLang="ko-KR" sz="2000" dirty="0"/>
              <a:t>m)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2000" dirty="0"/>
              <a:t> </a:t>
            </a:r>
            <a:r>
              <a:rPr lang="ko-KR" altLang="en-US" sz="2000" dirty="0"/>
              <a:t>연료효율</a:t>
            </a:r>
            <a:r>
              <a:rPr lang="en-US" altLang="ko-KR" sz="2000" dirty="0"/>
              <a:t>(</a:t>
            </a:r>
            <a:r>
              <a:rPr lang="ko-KR" altLang="en-US" sz="2000" dirty="0"/>
              <a:t>이 속력이 선박의 가능한 속력범위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  1) </a:t>
            </a:r>
            <a:r>
              <a:rPr lang="ko-KR" altLang="en-US" sz="2000" dirty="0" err="1"/>
              <a:t>항해가능한속력</a:t>
            </a:r>
            <a:r>
              <a:rPr lang="ko-KR" altLang="en-US" sz="2000" dirty="0"/>
              <a:t> 범위 입력 받아</a:t>
            </a:r>
            <a:r>
              <a:rPr lang="en-US" altLang="ko-KR" sz="2000" dirty="0"/>
              <a:t>. </a:t>
            </a:r>
            <a:r>
              <a:rPr lang="ko-KR" altLang="en-US" sz="2000" dirty="0"/>
              <a:t>최소</a:t>
            </a:r>
            <a:r>
              <a:rPr lang="en-US" altLang="ko-KR" sz="2000" dirty="0"/>
              <a:t>~</a:t>
            </a:r>
            <a:r>
              <a:rPr lang="ko-KR" altLang="en-US" sz="2000" dirty="0"/>
              <a:t>최대</a:t>
            </a:r>
            <a:endParaRPr lang="en-US" altLang="ko-KR" sz="2000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2000" dirty="0"/>
              <a:t>  2) </a:t>
            </a:r>
            <a:r>
              <a:rPr lang="ko-KR" altLang="en-US" sz="2000" dirty="0"/>
              <a:t>최소</a:t>
            </a:r>
            <a:r>
              <a:rPr lang="en-US" altLang="ko-KR" sz="2000" dirty="0"/>
              <a:t>~</a:t>
            </a:r>
            <a:r>
              <a:rPr lang="ko-KR" altLang="en-US" sz="2000" dirty="0"/>
              <a:t>최대 입력 받기</a:t>
            </a:r>
            <a:r>
              <a:rPr lang="en-US" altLang="ko-KR" sz="2000" dirty="0"/>
              <a:t>. 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2000" dirty="0"/>
              <a:t> - 10 </a:t>
            </a:r>
            <a:r>
              <a:rPr lang="ko-KR" altLang="en-US" sz="2000" dirty="0"/>
              <a:t>노트 </a:t>
            </a:r>
            <a:r>
              <a:rPr lang="en-US" altLang="ko-KR" sz="2000" dirty="0"/>
              <a:t>: 20 KL  (+) </a:t>
            </a:r>
            <a:br>
              <a:rPr lang="en-US" altLang="ko-KR" sz="2000" dirty="0"/>
            </a:br>
            <a:r>
              <a:rPr lang="en-US" altLang="ko-KR" sz="2000" dirty="0"/>
              <a:t> - 11 </a:t>
            </a:r>
            <a:r>
              <a:rPr lang="ko-KR" altLang="en-US" sz="2000" dirty="0"/>
              <a:t>노트 </a:t>
            </a:r>
            <a:r>
              <a:rPr lang="en-US" altLang="ko-KR" sz="2000" dirty="0"/>
              <a:t>: 32 KL  (+) </a:t>
            </a:r>
            <a:br>
              <a:rPr lang="en-US" altLang="ko-KR" sz="2000" dirty="0"/>
            </a:br>
            <a:r>
              <a:rPr lang="en-US" altLang="ko-KR" sz="2000" dirty="0"/>
              <a:t> - 12 </a:t>
            </a:r>
            <a:r>
              <a:rPr lang="ko-KR" altLang="en-US" sz="2000" dirty="0"/>
              <a:t>노트 </a:t>
            </a:r>
            <a:r>
              <a:rPr lang="en-US" altLang="ko-KR" sz="2000" dirty="0"/>
              <a:t>: 42 KL  (+) </a:t>
            </a:r>
            <a:br>
              <a:rPr lang="en-US" altLang="ko-KR" sz="2000" dirty="0"/>
            </a:br>
            <a:r>
              <a:rPr lang="en-US" altLang="ko-KR" sz="2000" dirty="0"/>
              <a:t>             :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ADFB16-9507-45A4-89CD-2F3E06B9A82D}"/>
              </a:ext>
            </a:extLst>
          </p:cNvPr>
          <p:cNvSpPr/>
          <p:nvPr/>
        </p:nvSpPr>
        <p:spPr>
          <a:xfrm>
            <a:off x="2434474" y="3821700"/>
            <a:ext cx="494233" cy="291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4795434" y="4401484"/>
            <a:ext cx="494233" cy="291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3260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808B34-DE2A-4CFD-AC42-33D573A71ED0}"/>
              </a:ext>
            </a:extLst>
          </p:cNvPr>
          <p:cNvCxnSpPr>
            <a:cxnSpLocks/>
          </p:cNvCxnSpPr>
          <p:nvPr/>
        </p:nvCxnSpPr>
        <p:spPr>
          <a:xfrm>
            <a:off x="6271342" y="3362920"/>
            <a:ext cx="647355" cy="4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항로설정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단계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68475" y="1371526"/>
            <a:ext cx="22786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단계는 </a:t>
            </a:r>
            <a:r>
              <a:rPr lang="ko-KR" altLang="en-US" sz="1200" b="1" dirty="0" err="1" smtClean="0"/>
              <a:t>선박설정</a:t>
            </a:r>
            <a:r>
              <a:rPr lang="en-US" altLang="ko-KR" sz="1200" b="1" dirty="0"/>
              <a:t>, </a:t>
            </a:r>
            <a:r>
              <a:rPr lang="ko-KR" altLang="en-US" sz="1200" b="1" dirty="0" err="1" smtClean="0"/>
              <a:t>항로설정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최적항해탐색으로 </a:t>
            </a:r>
            <a:r>
              <a:rPr lang="ko-KR" altLang="en-US" sz="1200" b="1" dirty="0"/>
              <a:t>되어 있음</a:t>
            </a:r>
            <a:r>
              <a:rPr lang="en-US" altLang="ko-KR" sz="1200" b="1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latin typeface="+mn-lt"/>
              </a:rPr>
              <a:t>로그인이</a:t>
            </a:r>
            <a:r>
              <a:rPr lang="ko-KR" altLang="en-US" sz="1200" b="1" dirty="0" smtClean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되어 있다면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기존</a:t>
            </a:r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>
                <a:latin typeface="+mn-lt"/>
              </a:rPr>
              <a:t>최종</a:t>
            </a:r>
            <a:r>
              <a:rPr lang="en-US" altLang="ko-KR" sz="1200" b="1" dirty="0">
                <a:latin typeface="+mn-lt"/>
              </a:rPr>
              <a:t>) </a:t>
            </a:r>
            <a:r>
              <a:rPr lang="ko-KR" altLang="en-US" sz="1200" b="1" dirty="0">
                <a:latin typeface="+mn-lt"/>
              </a:rPr>
              <a:t>항로 정보가 저장되어 있음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이는 변경이 가능함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기존에 항로정보가 있으면 다시 활용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항로설정에서 현재 위치 설정</a:t>
            </a:r>
            <a:r>
              <a:rPr lang="en-US" altLang="ko-KR" sz="1200" b="1" dirty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기능 필요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/>
              <a:t>최적항해</a:t>
            </a:r>
            <a:r>
              <a:rPr lang="ko-KR" altLang="en-US" sz="1200" b="1" dirty="0"/>
              <a:t> 탐색은 선박의 </a:t>
            </a:r>
            <a:r>
              <a:rPr lang="ko-KR" altLang="en-US" sz="1200" b="1" dirty="0" err="1"/>
              <a:t>최적항해</a:t>
            </a:r>
            <a:r>
              <a:rPr lang="ko-KR" altLang="en-US" sz="1200" b="1" dirty="0"/>
              <a:t> 탐색 모드 선택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2967F-D220-4D6C-B995-18DDDDE3344C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2185" r="598" b="1714"/>
          <a:stretch/>
        </p:blipFill>
        <p:spPr>
          <a:xfrm>
            <a:off x="56295" y="5716409"/>
            <a:ext cx="7412180" cy="1079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60595-2BFB-47C2-BDD6-6DBE800FB73D}"/>
              </a:ext>
            </a:extLst>
          </p:cNvPr>
          <p:cNvSpPr txBox="1"/>
          <p:nvPr/>
        </p:nvSpPr>
        <p:spPr>
          <a:xfrm>
            <a:off x="373722" y="2520762"/>
            <a:ext cx="5897620" cy="33547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항로 설정</a:t>
            </a:r>
            <a:r>
              <a:rPr lang="en-US" altLang="ko-KR" sz="2000" dirty="0"/>
              <a:t>&gt;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출발지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- </a:t>
            </a:r>
            <a:r>
              <a:rPr lang="ko-KR" altLang="en-US" sz="2000" dirty="0"/>
              <a:t>현재 선박 위치 지정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- </a:t>
            </a:r>
            <a:r>
              <a:rPr lang="ko-KR" altLang="en-US" sz="2000" dirty="0"/>
              <a:t>마우스 클릭 위치 지정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지도화면연계</a:t>
            </a:r>
            <a:endParaRPr lang="en-US" altLang="ko-KR" sz="2000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2000" dirty="0"/>
              <a:t> </a:t>
            </a:r>
            <a:r>
              <a:rPr lang="ko-KR" altLang="en-US" sz="2000" dirty="0"/>
              <a:t>경로설정 </a:t>
            </a:r>
            <a:r>
              <a:rPr lang="en-US" altLang="ko-KR" sz="2000" dirty="0"/>
              <a:t>(</a:t>
            </a:r>
            <a:r>
              <a:rPr lang="ko-KR" altLang="en-US" sz="2000" dirty="0"/>
              <a:t>목적지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  - </a:t>
            </a:r>
            <a:r>
              <a:rPr lang="ko-KR" altLang="en-US" sz="2000" dirty="0" smtClean="0"/>
              <a:t>과거 항로 불러오기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- </a:t>
            </a:r>
            <a:r>
              <a:rPr lang="ko-KR" altLang="en-US" sz="2000" dirty="0"/>
              <a:t>경로 그리기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- </a:t>
            </a:r>
            <a:r>
              <a:rPr lang="ko-KR" altLang="en-US" sz="2000" dirty="0"/>
              <a:t>파일 불러오기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- </a:t>
            </a:r>
            <a:r>
              <a:rPr lang="ko-KR" altLang="en-US" sz="2000" dirty="0"/>
              <a:t>최적경로 자동탐색 </a:t>
            </a:r>
            <a:r>
              <a:rPr lang="en-US" altLang="ko-KR" sz="2000" dirty="0"/>
              <a:t>( </a:t>
            </a:r>
            <a:r>
              <a:rPr lang="ko-KR" altLang="en-US" sz="2000" dirty="0"/>
              <a:t>목적지를 누르는 메뉴가 있어야 함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탐색 버튼도 추가</a:t>
            </a:r>
            <a:r>
              <a:rPr lang="en-US" altLang="ko-KR" sz="2000" dirty="0"/>
              <a:t>)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endParaRPr lang="en-US" altLang="ko-KR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0495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808B34-DE2A-4CFD-AC42-33D573A71ED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030687" y="3887201"/>
            <a:ext cx="888010" cy="65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F1A9E7-57AA-4567-B341-49D6098A7428}"/>
              </a:ext>
            </a:extLst>
          </p:cNvPr>
          <p:cNvSpPr txBox="1"/>
          <p:nvPr/>
        </p:nvSpPr>
        <p:spPr>
          <a:xfrm>
            <a:off x="5289667" y="5792041"/>
            <a:ext cx="707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조회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탐색 설정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단계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98955" y="1229286"/>
            <a:ext cx="227860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>
                <a:latin typeface="+mn-lt"/>
              </a:rPr>
              <a:t>최적항해 탐색 설정 메뉴</a:t>
            </a:r>
            <a:r>
              <a:rPr lang="en-US" altLang="ko-KR" sz="1200" b="1" dirty="0">
                <a:latin typeface="+mn-lt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탐색 모드 </a:t>
            </a:r>
            <a:r>
              <a:rPr lang="en-US" altLang="ko-KR" sz="1200" b="1" dirty="0">
                <a:latin typeface="+mn-lt"/>
              </a:rPr>
              <a:t>2</a:t>
            </a:r>
            <a:r>
              <a:rPr lang="ko-KR" altLang="en-US" sz="1200" b="1" dirty="0" smtClean="0">
                <a:latin typeface="+mn-lt"/>
              </a:rPr>
              <a:t>개에 </a:t>
            </a:r>
            <a:r>
              <a:rPr lang="ko-KR" altLang="en-US" sz="1200" b="1" dirty="0">
                <a:latin typeface="+mn-lt"/>
              </a:rPr>
              <a:t>대하여 </a:t>
            </a:r>
            <a:r>
              <a:rPr lang="ko-KR" altLang="en-US" sz="1200" b="1" dirty="0" err="1">
                <a:latin typeface="+mn-lt"/>
              </a:rPr>
              <a:t>입력받음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 err="1" smtClean="0">
                <a:latin typeface="+mn-lt"/>
              </a:rPr>
              <a:t>시간지정</a:t>
            </a:r>
            <a:r>
              <a:rPr lang="ko-KR" altLang="en-US" sz="1200" b="1" dirty="0" smtClean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연료효율 </a:t>
            </a:r>
            <a:r>
              <a:rPr lang="ko-KR" altLang="en-US" sz="1200" b="1" dirty="0" err="1">
                <a:latin typeface="+mn-lt"/>
              </a:rPr>
              <a:t>항해계획을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ko-KR" altLang="en-US" sz="1200" b="1" dirty="0" smtClean="0">
                <a:latin typeface="+mn-lt"/>
              </a:rPr>
              <a:t>클릭하면 </a:t>
            </a:r>
            <a:r>
              <a:rPr lang="ko-KR" altLang="en-US" sz="1200" b="1" dirty="0">
                <a:latin typeface="+mn-lt"/>
              </a:rPr>
              <a:t>목적지 도착시간 입력 </a:t>
            </a:r>
            <a:r>
              <a:rPr lang="ko-KR" altLang="en-US" sz="1200" b="1" dirty="0" smtClean="0">
                <a:latin typeface="+mn-lt"/>
              </a:rPr>
              <a:t>받음</a:t>
            </a:r>
            <a:r>
              <a:rPr lang="en-US" altLang="ko-KR" sz="1200" b="1" dirty="0" smtClean="0">
                <a:latin typeface="+mn-lt"/>
              </a:rPr>
              <a:t>.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lt"/>
              </a:rPr>
              <a:t>연료효율 </a:t>
            </a:r>
            <a:r>
              <a:rPr lang="ko-KR" altLang="en-US" sz="1200" b="1" dirty="0">
                <a:latin typeface="+mn-lt"/>
              </a:rPr>
              <a:t>항해계획은 추가 입력 없음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>
                <a:latin typeface="+mn-lt"/>
              </a:rPr>
              <a:t>시각화 방식</a:t>
            </a:r>
            <a:r>
              <a:rPr lang="en-US" altLang="ko-KR" sz="1200" b="1" dirty="0">
                <a:latin typeface="+mn-lt"/>
              </a:rPr>
              <a:t>&gt;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지도모드 </a:t>
            </a:r>
            <a:r>
              <a:rPr lang="ko-KR" altLang="en-US" sz="1200" b="1" dirty="0" err="1">
                <a:latin typeface="+mn-lt"/>
              </a:rPr>
              <a:t>선택시</a:t>
            </a:r>
            <a:r>
              <a:rPr lang="ko-KR" altLang="en-US" sz="1200" b="1" dirty="0">
                <a:latin typeface="+mn-lt"/>
              </a:rPr>
              <a:t> 현재 화면 그대로 유지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네비게이션 모드는 추후 지원예정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메뉴만 만들자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>
                <a:latin typeface="+mn-lt"/>
              </a:rPr>
              <a:t>최적항해 탐색 버튼</a:t>
            </a:r>
            <a:r>
              <a:rPr lang="en-US" altLang="ko-KR" sz="1200" b="1" dirty="0">
                <a:latin typeface="+mn-lt"/>
              </a:rPr>
              <a:t>&gt;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해당 버튼을 누르면</a:t>
            </a:r>
            <a:r>
              <a:rPr lang="en-US" altLang="ko-KR" sz="1200" b="1" dirty="0">
                <a:latin typeface="+mn-lt"/>
              </a:rPr>
              <a:t>, “</a:t>
            </a:r>
            <a:r>
              <a:rPr lang="ko-KR" altLang="en-US" sz="1200" b="1" dirty="0">
                <a:latin typeface="+mn-lt"/>
              </a:rPr>
              <a:t>항로설정</a:t>
            </a:r>
            <a:r>
              <a:rPr lang="en-US" altLang="ko-KR" sz="1200" b="1" dirty="0">
                <a:latin typeface="+mn-lt"/>
              </a:rPr>
              <a:t>”, “</a:t>
            </a:r>
            <a:r>
              <a:rPr lang="ko-KR" altLang="en-US" sz="1200" b="1" dirty="0">
                <a:latin typeface="+mn-lt"/>
              </a:rPr>
              <a:t>선박설정</a:t>
            </a:r>
            <a:r>
              <a:rPr lang="en-US" altLang="ko-KR" sz="1200" b="1" dirty="0">
                <a:latin typeface="+mn-lt"/>
              </a:rPr>
              <a:t>”, </a:t>
            </a:r>
            <a:r>
              <a:rPr lang="ko-KR" altLang="en-US" sz="1200" b="1" dirty="0" err="1">
                <a:latin typeface="+mn-lt"/>
              </a:rPr>
              <a:t>최적항해탐색</a:t>
            </a:r>
            <a:r>
              <a:rPr lang="en-US" altLang="ko-KR" sz="1200" b="1" dirty="0">
                <a:latin typeface="+mn-lt"/>
              </a:rPr>
              <a:t>” </a:t>
            </a:r>
            <a:r>
              <a:rPr lang="ko-KR" altLang="en-US" sz="1200" b="1" dirty="0" smtClean="0">
                <a:latin typeface="+mn-lt"/>
              </a:rPr>
              <a:t>단계에서 </a:t>
            </a:r>
            <a:r>
              <a:rPr lang="ko-KR" altLang="en-US" sz="1200" b="1" dirty="0">
                <a:latin typeface="+mn-lt"/>
              </a:rPr>
              <a:t>선택한 정보들이 파이썬 </a:t>
            </a:r>
            <a:r>
              <a:rPr lang="en-US" altLang="ko-KR" sz="1200" b="1" dirty="0">
                <a:latin typeface="+mn-lt"/>
              </a:rPr>
              <a:t>DB</a:t>
            </a:r>
            <a:r>
              <a:rPr lang="ko-KR" altLang="en-US" sz="1200" b="1" dirty="0">
                <a:latin typeface="+mn-lt"/>
              </a:rPr>
              <a:t>에 전달되고 최적 값을 </a:t>
            </a:r>
            <a:r>
              <a:rPr lang="ko-KR" altLang="en-US" sz="1200" b="1" dirty="0" err="1">
                <a:latin typeface="+mn-lt"/>
              </a:rPr>
              <a:t>반환받음</a:t>
            </a:r>
            <a:r>
              <a:rPr lang="en-US" altLang="ko-KR" sz="1200" b="1" dirty="0">
                <a:latin typeface="+mn-lt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22F34-42D7-440B-93D3-8FD19B3F1DF5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EABE66-5FA0-4C3A-902D-B75813F90F57}"/>
              </a:ext>
            </a:extLst>
          </p:cNvPr>
          <p:cNvSpPr/>
          <p:nvPr/>
        </p:nvSpPr>
        <p:spPr>
          <a:xfrm>
            <a:off x="4011241" y="5667050"/>
            <a:ext cx="1656184" cy="81083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최적항해 탐색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버튼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t="2185" r="598" b="1714"/>
          <a:stretch/>
        </p:blipFill>
        <p:spPr>
          <a:xfrm>
            <a:off x="56295" y="5716409"/>
            <a:ext cx="7412180" cy="10796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560595-2BFB-47C2-BDD6-6DBE800FB73D}"/>
              </a:ext>
            </a:extLst>
          </p:cNvPr>
          <p:cNvSpPr txBox="1"/>
          <p:nvPr/>
        </p:nvSpPr>
        <p:spPr>
          <a:xfrm>
            <a:off x="133067" y="2861714"/>
            <a:ext cx="5897620" cy="33547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최적항해 탐색 설정</a:t>
            </a:r>
            <a:r>
              <a:rPr lang="en-US" altLang="ko-KR" sz="2000" dirty="0"/>
              <a:t>&gt;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ko-KR" altLang="en-US" sz="2000" dirty="0"/>
              <a:t> 탐색모드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- </a:t>
            </a:r>
            <a:r>
              <a:rPr lang="ko-KR" altLang="en-US" sz="2000" dirty="0"/>
              <a:t>시간지정 연료효율 항해계획 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(</a:t>
            </a:r>
            <a:r>
              <a:rPr lang="ko-KR" altLang="en-US" sz="2000" dirty="0"/>
              <a:t>클릭하면</a:t>
            </a:r>
            <a:r>
              <a:rPr lang="en-US" altLang="ko-KR" sz="2000" dirty="0"/>
              <a:t>, </a:t>
            </a:r>
            <a:r>
              <a:rPr lang="ko-KR" altLang="en-US" sz="2000" dirty="0"/>
              <a:t>목적지 도착시간 </a:t>
            </a:r>
            <a:r>
              <a:rPr lang="ko-KR" altLang="en-US" sz="2000" dirty="0" err="1"/>
              <a:t>입력받음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    - </a:t>
            </a:r>
            <a:r>
              <a:rPr lang="ko-KR" altLang="en-US" sz="2000" dirty="0"/>
              <a:t>연료효율 항해계획</a:t>
            </a:r>
            <a:endParaRPr lang="en-US" altLang="ko-KR" sz="2000" dirty="0"/>
          </a:p>
          <a:p>
            <a:endParaRPr lang="en-US" altLang="ko-KR" sz="2000" dirty="0"/>
          </a:p>
          <a:p>
            <a:pPr marL="228600" indent="-228600">
              <a:buFont typeface="맑은 고딕" panose="020B0503020000020004" pitchFamily="50" charset="-127"/>
              <a:buChar char="○"/>
            </a:pPr>
            <a:r>
              <a:rPr lang="en-US" altLang="ko-KR" sz="2000" dirty="0"/>
              <a:t> </a:t>
            </a:r>
            <a:r>
              <a:rPr lang="ko-KR" altLang="en-US" sz="2000" dirty="0"/>
              <a:t>시각화 방식</a:t>
            </a:r>
            <a:endParaRPr lang="en-US" altLang="ko-KR" sz="2000" dirty="0"/>
          </a:p>
          <a:p>
            <a:r>
              <a:rPr lang="en-US" altLang="ko-KR" sz="2000" dirty="0"/>
              <a:t>   - </a:t>
            </a:r>
            <a:r>
              <a:rPr lang="ko-KR" altLang="en-US" sz="2000" dirty="0"/>
              <a:t>지도모드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- </a:t>
            </a:r>
            <a:r>
              <a:rPr lang="ko-KR" altLang="en-US" sz="2000" dirty="0"/>
              <a:t>네비게이션 모드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          </a:t>
            </a:r>
          </a:p>
          <a:p>
            <a:pPr marL="228600" indent="-228600">
              <a:buFont typeface="맑은 고딕" panose="020B0503020000020004" pitchFamily="50" charset="-127"/>
              <a:buChar char="○"/>
            </a:pP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0DB42-7219-415F-89F4-E30EA0F68A11}"/>
              </a:ext>
            </a:extLst>
          </p:cNvPr>
          <p:cNvSpPr txBox="1"/>
          <p:nvPr/>
        </p:nvSpPr>
        <p:spPr>
          <a:xfrm>
            <a:off x="4576391" y="5725978"/>
            <a:ext cx="111846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938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75" y="752475"/>
            <a:ext cx="97917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선박설정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단계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526852" y="1579481"/>
            <a:ext cx="1497978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 1. </a:t>
            </a:r>
            <a:r>
              <a:rPr lang="ko-KR" altLang="en-US" sz="1300" dirty="0" err="1" smtClean="0">
                <a:latin typeface="+mn-ea"/>
                <a:ea typeface="+mn-ea"/>
              </a:rPr>
              <a:t>선박설정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0529" y="1627553"/>
            <a:ext cx="1490747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STEP2. </a:t>
            </a:r>
            <a:r>
              <a:rPr lang="ko-KR" altLang="en-US" sz="1300" dirty="0" err="1" smtClean="0">
                <a:latin typeface="+mn-ea"/>
                <a:ea typeface="+mn-ea"/>
              </a:rPr>
              <a:t>항로설정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34496" y="1627553"/>
            <a:ext cx="1905928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STEP3</a:t>
            </a:r>
            <a:r>
              <a:rPr lang="en-US" altLang="ko-KR" sz="1300" smtClean="0">
                <a:latin typeface="+mn-ea"/>
                <a:ea typeface="+mn-ea"/>
              </a:rPr>
              <a:t>. </a:t>
            </a:r>
            <a:r>
              <a:rPr lang="ko-KR" altLang="en-US" sz="1300" dirty="0" smtClean="0">
                <a:latin typeface="+mn-ea"/>
                <a:ea typeface="+mn-ea"/>
              </a:rPr>
              <a:t>최적항해탐색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1519684" y="1864474"/>
            <a:ext cx="6888797" cy="4878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선박 설정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ko-KR" altLang="en-US" sz="1500" dirty="0" err="1" smtClean="0">
                <a:latin typeface="+mn-ea"/>
                <a:ea typeface="+mn-ea"/>
              </a:rPr>
              <a:t>선박제원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200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선박 종류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선박 길이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폭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000" dirty="0" smtClean="0">
                <a:latin typeface="+mn-ea"/>
                <a:ea typeface="+mn-ea"/>
              </a:rPr>
              <a:t>길이               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m     </a:t>
            </a:r>
            <a:r>
              <a:rPr lang="ko-KR" altLang="en-US" sz="1000" dirty="0" smtClean="0">
                <a:latin typeface="+mn-ea"/>
                <a:ea typeface="+mn-ea"/>
              </a:rPr>
              <a:t>폭                </a:t>
            </a:r>
            <a:r>
              <a:rPr lang="en-US" altLang="ko-KR" sz="1000" dirty="0" smtClean="0">
                <a:latin typeface="+mn-ea"/>
                <a:ea typeface="+mn-ea"/>
              </a:rPr>
              <a:t>m</a:t>
            </a: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연료효율</a:t>
            </a:r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 smtClean="0">
                <a:latin typeface="+mn-ea"/>
                <a:ea typeface="+mn-ea"/>
              </a:rPr>
              <a:t>흘수              </a:t>
            </a:r>
            <a:r>
              <a:rPr lang="en-US" altLang="ko-KR" sz="1200" dirty="0" smtClean="0">
                <a:latin typeface="+mn-ea"/>
              </a:rPr>
              <a:t>m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항해 가능한 속력 범위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     ~ </a:t>
            </a:r>
            <a:endParaRPr lang="en-US" altLang="ko-KR" sz="1500" dirty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58771"/>
              </p:ext>
            </p:extLst>
          </p:nvPr>
        </p:nvGraphicFramePr>
        <p:xfrm>
          <a:off x="1768989" y="3605160"/>
          <a:ext cx="4411563" cy="2727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8524">
                  <a:extLst>
                    <a:ext uri="{9D8B030D-6E8A-4147-A177-3AD203B41FA5}">
                      <a16:colId xmlns:a16="http://schemas.microsoft.com/office/drawing/2014/main" val="1232442595"/>
                    </a:ext>
                  </a:extLst>
                </a:gridCol>
                <a:gridCol w="356037">
                  <a:extLst>
                    <a:ext uri="{9D8B030D-6E8A-4147-A177-3AD203B41FA5}">
                      <a16:colId xmlns:a16="http://schemas.microsoft.com/office/drawing/2014/main" val="2562262837"/>
                    </a:ext>
                  </a:extLst>
                </a:gridCol>
                <a:gridCol w="569660">
                  <a:extLst>
                    <a:ext uri="{9D8B030D-6E8A-4147-A177-3AD203B41FA5}">
                      <a16:colId xmlns:a16="http://schemas.microsoft.com/office/drawing/2014/main" val="1343641326"/>
                    </a:ext>
                  </a:extLst>
                </a:gridCol>
                <a:gridCol w="356037">
                  <a:extLst>
                    <a:ext uri="{9D8B030D-6E8A-4147-A177-3AD203B41FA5}">
                      <a16:colId xmlns:a16="http://schemas.microsoft.com/office/drawing/2014/main" val="64945256"/>
                    </a:ext>
                  </a:extLst>
                </a:gridCol>
                <a:gridCol w="569660">
                  <a:extLst>
                    <a:ext uri="{9D8B030D-6E8A-4147-A177-3AD203B41FA5}">
                      <a16:colId xmlns:a16="http://schemas.microsoft.com/office/drawing/2014/main" val="601931791"/>
                    </a:ext>
                  </a:extLst>
                </a:gridCol>
                <a:gridCol w="284830">
                  <a:extLst>
                    <a:ext uri="{9D8B030D-6E8A-4147-A177-3AD203B41FA5}">
                      <a16:colId xmlns:a16="http://schemas.microsoft.com/office/drawing/2014/main" val="3556897625"/>
                    </a:ext>
                  </a:extLst>
                </a:gridCol>
                <a:gridCol w="569660">
                  <a:extLst>
                    <a:ext uri="{9D8B030D-6E8A-4147-A177-3AD203B41FA5}">
                      <a16:colId xmlns:a16="http://schemas.microsoft.com/office/drawing/2014/main" val="420348537"/>
                    </a:ext>
                  </a:extLst>
                </a:gridCol>
                <a:gridCol w="284830">
                  <a:extLst>
                    <a:ext uri="{9D8B030D-6E8A-4147-A177-3AD203B41FA5}">
                      <a16:colId xmlns:a16="http://schemas.microsoft.com/office/drawing/2014/main" val="2683878373"/>
                    </a:ext>
                  </a:extLst>
                </a:gridCol>
                <a:gridCol w="498452">
                  <a:extLst>
                    <a:ext uri="{9D8B030D-6E8A-4147-A177-3AD203B41FA5}">
                      <a16:colId xmlns:a16="http://schemas.microsoft.com/office/drawing/2014/main" val="3154137490"/>
                    </a:ext>
                  </a:extLst>
                </a:gridCol>
                <a:gridCol w="333873">
                  <a:extLst>
                    <a:ext uri="{9D8B030D-6E8A-4147-A177-3AD203B41FA5}">
                      <a16:colId xmlns:a16="http://schemas.microsoft.com/office/drawing/2014/main" val="1039833239"/>
                    </a:ext>
                  </a:extLst>
                </a:gridCol>
              </a:tblGrid>
              <a:tr h="272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화물선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여객선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유조선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예부선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어선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64979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 flipH="1" flipV="1">
            <a:off x="2468536" y="3645732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 flipH="1" flipV="1">
            <a:off x="3382562" y="3644967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flipH="1" flipV="1">
            <a:off x="4267266" y="3643356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 flipH="1" flipV="1">
            <a:off x="5117772" y="3652334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983" y="4124128"/>
            <a:ext cx="506242" cy="172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570273" y="4165096"/>
            <a:ext cx="522124" cy="2246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저장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58505" y="4124128"/>
            <a:ext cx="506242" cy="172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170983" y="4735218"/>
            <a:ext cx="506242" cy="172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131381"/>
              </p:ext>
            </p:extLst>
          </p:nvPr>
        </p:nvGraphicFramePr>
        <p:xfrm>
          <a:off x="4204025" y="5115787"/>
          <a:ext cx="22363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587">
                  <a:extLst>
                    <a:ext uri="{9D8B030D-6E8A-4147-A177-3AD203B41FA5}">
                      <a16:colId xmlns:a16="http://schemas.microsoft.com/office/drawing/2014/main" val="4179159155"/>
                    </a:ext>
                  </a:extLst>
                </a:gridCol>
                <a:gridCol w="1263812">
                  <a:extLst>
                    <a:ext uri="{9D8B030D-6E8A-4147-A177-3AD203B41FA5}">
                      <a16:colId xmlns:a16="http://schemas.microsoft.com/office/drawing/2014/main" val="2726550202"/>
                    </a:ext>
                  </a:extLst>
                </a:gridCol>
              </a:tblGrid>
              <a:tr h="152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속력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연료소모량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23418"/>
                  </a:ext>
                </a:extLst>
              </a:tr>
              <a:tr h="1774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027823"/>
                  </a:ext>
                </a:extLst>
              </a:tr>
              <a:tr h="149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Min + 1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28295"/>
                  </a:ext>
                </a:extLst>
              </a:tr>
              <a:tr h="121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Min + 2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553843"/>
                  </a:ext>
                </a:extLst>
              </a:tr>
              <a:tr h="12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4669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Max - 2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32545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Max 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028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7430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651913" y="6245367"/>
            <a:ext cx="695253" cy="3396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다음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3470842" y="5140707"/>
            <a:ext cx="522124" cy="2246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sp>
        <p:nvSpPr>
          <p:cNvPr id="32" name="TextBox 58"/>
          <p:cNvSpPr txBox="1">
            <a:spLocks noChangeArrowheads="1"/>
          </p:cNvSpPr>
          <p:nvPr/>
        </p:nvSpPr>
        <p:spPr bwMode="auto">
          <a:xfrm>
            <a:off x="3611626" y="2633205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16374"/>
              </p:ext>
            </p:extLst>
          </p:nvPr>
        </p:nvGraphicFramePr>
        <p:xfrm>
          <a:off x="1656333" y="2633205"/>
          <a:ext cx="195529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155770527"/>
                    </a:ext>
                  </a:extLst>
                </a:gridCol>
              </a:tblGrid>
              <a:tr h="208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선박제원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161"/>
                  </a:ext>
                </a:extLst>
              </a:tr>
              <a:tr h="12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AIS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2786"/>
                  </a:ext>
                </a:extLst>
              </a:tr>
              <a:tr h="2428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수동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6506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24422"/>
              </p:ext>
            </p:extLst>
          </p:nvPr>
        </p:nvGraphicFramePr>
        <p:xfrm>
          <a:off x="4249309" y="2879624"/>
          <a:ext cx="176074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8">
                  <a:extLst>
                    <a:ext uri="{9D8B030D-6E8A-4147-A177-3AD203B41FA5}">
                      <a16:colId xmlns:a16="http://schemas.microsoft.com/office/drawing/2014/main" val="1863108395"/>
                    </a:ext>
                  </a:extLst>
                </a:gridCol>
                <a:gridCol w="657949">
                  <a:extLst>
                    <a:ext uri="{9D8B030D-6E8A-4147-A177-3AD203B41FA5}">
                      <a16:colId xmlns:a16="http://schemas.microsoft.com/office/drawing/2014/main" val="923945921"/>
                    </a:ext>
                  </a:extLst>
                </a:gridCol>
                <a:gridCol w="566187">
                  <a:extLst>
                    <a:ext uri="{9D8B030D-6E8A-4147-A177-3AD203B41FA5}">
                      <a16:colId xmlns:a16="http://schemas.microsoft.com/office/drawing/2014/main" val="3805059448"/>
                    </a:ext>
                  </a:extLst>
                </a:gridCol>
              </a:tblGrid>
              <a:tr h="19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mmsi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0445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70633"/>
              </p:ext>
            </p:extLst>
          </p:nvPr>
        </p:nvGraphicFramePr>
        <p:xfrm>
          <a:off x="2741852" y="5147105"/>
          <a:ext cx="474061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61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6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23672"/>
              </p:ext>
            </p:extLst>
          </p:nvPr>
        </p:nvGraphicFramePr>
        <p:xfrm>
          <a:off x="1898433" y="5147105"/>
          <a:ext cx="474061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61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6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440424" y="5115787"/>
            <a:ext cx="123467" cy="158496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40424" y="5163859"/>
            <a:ext cx="123467" cy="25634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009297" y="5168551"/>
            <a:ext cx="490698" cy="271463"/>
          </a:xfrm>
          <a:prstGeom prst="borderCallout1">
            <a:avLst>
              <a:gd name="adj1" fmla="val 56199"/>
              <a:gd name="adj2" fmla="val 959"/>
              <a:gd name="adj3" fmla="val 50191"/>
              <a:gd name="adj4" fmla="val -89225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스크롤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 flipH="1" flipV="1">
            <a:off x="5923469" y="3651513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401272" y="3324648"/>
            <a:ext cx="2391129" cy="491816"/>
          </a:xfrm>
          <a:prstGeom prst="borderCallout1">
            <a:avLst>
              <a:gd name="adj1" fmla="val 98807"/>
              <a:gd name="adj2" fmla="val 51693"/>
              <a:gd name="adj3" fmla="val 197147"/>
              <a:gd name="adj4" fmla="val 2863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선박제원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저장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  <a:br>
              <a:rPr lang="en-US" altLang="ko-KR" sz="8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선받제원은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한 번 저장하면 바뀌지 않게 해야 함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경고메세지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 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잘못 저장 시 관리자에게 연락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)-</a:t>
            </a:r>
            <a:br>
              <a:rPr lang="en-US" altLang="ko-KR" sz="8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저장 전 수정은 가능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7916467" y="5388015"/>
            <a:ext cx="1866203" cy="448447"/>
          </a:xfrm>
          <a:prstGeom prst="borderCallout1">
            <a:avLst>
              <a:gd name="adj1" fmla="val 100803"/>
              <a:gd name="adj2" fmla="val 52154"/>
              <a:gd name="adj3" fmla="val 222266"/>
              <a:gd name="adj4" fmla="val 23925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연료효율 포함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선박설정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단계 저장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</a:p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연료효율은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다음번에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수정 가능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863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15061" y="4474958"/>
            <a:ext cx="2197427" cy="769441"/>
          </a:xfrm>
          <a:prstGeom prst="rect">
            <a:avLst/>
          </a:prstGeom>
          <a:solidFill>
            <a:schemeClr val="bg1"/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r>
              <a:rPr lang="ko-KR" altLang="en-US" sz="1100" dirty="0" err="1" smtClean="0">
                <a:solidFill>
                  <a:srgbClr val="FF0000"/>
                </a:solidFill>
                <a:latin typeface="+mn-ea"/>
                <a:ea typeface="+mn-ea"/>
              </a:rPr>
              <a:t>경고메세지</a:t>
            </a:r>
            <a:r>
              <a:rPr lang="en-US" altLang="ko-KR" sz="1100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</a:p>
          <a:p>
            <a:r>
              <a:rPr lang="ko-KR" altLang="en-US" sz="1100" dirty="0" smtClean="0">
                <a:solidFill>
                  <a:srgbClr val="FF0000"/>
                </a:solidFill>
                <a:latin typeface="+mn-ea"/>
                <a:ea typeface="+mn-ea"/>
              </a:rPr>
              <a:t>한 번 저장된 </a:t>
            </a:r>
            <a:r>
              <a:rPr lang="ko-KR" altLang="en-US" sz="1100" dirty="0" err="1" smtClean="0">
                <a:solidFill>
                  <a:srgbClr val="FF0000"/>
                </a:solidFill>
                <a:latin typeface="+mn-ea"/>
                <a:ea typeface="+mn-ea"/>
              </a:rPr>
              <a:t>선박제원은</a:t>
            </a:r>
            <a:r>
              <a:rPr lang="ko-KR" altLang="en-US" sz="1100" dirty="0" smtClean="0">
                <a:solidFill>
                  <a:srgbClr val="FF0000"/>
                </a:solidFill>
                <a:latin typeface="+mn-ea"/>
                <a:ea typeface="+mn-ea"/>
              </a:rPr>
              <a:t> 수정이 불가합니다</a:t>
            </a:r>
            <a:r>
              <a:rPr lang="en-US" altLang="ko-KR" sz="1100" dirty="0" smtClean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r>
              <a:rPr lang="ko-KR" altLang="en-US" sz="1100" dirty="0" smtClean="0">
                <a:solidFill>
                  <a:srgbClr val="FF0000"/>
                </a:solidFill>
                <a:latin typeface="+mn-ea"/>
                <a:ea typeface="+mn-ea"/>
              </a:rPr>
              <a:t>저장하시겠습니까</a:t>
            </a:r>
            <a:r>
              <a:rPr lang="en-US" altLang="ko-KR" sz="110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endParaRPr lang="ko-KR" altLang="en-US" sz="11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827226" y="4389736"/>
            <a:ext cx="4109" cy="85222"/>
          </a:xfrm>
          <a:prstGeom prst="line">
            <a:avLst/>
          </a:prstGeom>
          <a:ln>
            <a:solidFill>
              <a:srgbClr val="F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54464" y="4997459"/>
            <a:ext cx="275197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예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67084" y="4997459"/>
            <a:ext cx="499965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n-ea"/>
                <a:ea typeface="+mn-ea"/>
              </a:rPr>
              <a:t>아니오</a:t>
            </a:r>
            <a:endParaRPr lang="ko-KR" altLang="en-US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9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75" y="752475"/>
            <a:ext cx="97917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항로설정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단계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524608" y="1751050"/>
            <a:ext cx="1497978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 1. </a:t>
            </a:r>
            <a:r>
              <a:rPr lang="ko-KR" altLang="en-US" sz="1300" dirty="0" err="1" smtClean="0">
                <a:latin typeface="+mn-ea"/>
                <a:ea typeface="+mn-ea"/>
              </a:rPr>
              <a:t>선박설정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22586" y="1689580"/>
            <a:ext cx="1490747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STEP2. </a:t>
            </a:r>
            <a:r>
              <a:rPr lang="ko-KR" altLang="en-US" sz="1300" dirty="0" err="1" smtClean="0">
                <a:latin typeface="+mn-ea"/>
                <a:ea typeface="+mn-ea"/>
              </a:rPr>
              <a:t>항로설정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13333" y="1739033"/>
            <a:ext cx="1905928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STEP3</a:t>
            </a:r>
            <a:r>
              <a:rPr lang="en-US" altLang="ko-KR" sz="1300" smtClean="0">
                <a:latin typeface="+mn-ea"/>
                <a:ea typeface="+mn-ea"/>
              </a:rPr>
              <a:t>. </a:t>
            </a:r>
            <a:r>
              <a:rPr lang="ko-KR" altLang="en-US" sz="1300" dirty="0" smtClean="0">
                <a:latin typeface="+mn-ea"/>
                <a:ea typeface="+mn-ea"/>
              </a:rPr>
              <a:t>최적항해탐색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4" name="TextBox 73"/>
          <p:cNvSpPr txBox="1">
            <a:spLocks noChangeAspect="1"/>
          </p:cNvSpPr>
          <p:nvPr/>
        </p:nvSpPr>
        <p:spPr>
          <a:xfrm>
            <a:off x="1524608" y="1984129"/>
            <a:ext cx="6888797" cy="3600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항로 설정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  </a:t>
            </a:r>
            <a:r>
              <a:rPr lang="ko-KR" altLang="en-US" sz="1500" dirty="0" smtClean="0">
                <a:latin typeface="+mn-ea"/>
                <a:ea typeface="+mn-ea"/>
              </a:rPr>
              <a:t>출발지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</a:t>
            </a: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          </a:t>
            </a:r>
            <a:r>
              <a:rPr lang="ko-KR" altLang="en-US" sz="1500" dirty="0">
                <a:latin typeface="+mn-ea"/>
                <a:ea typeface="+mn-ea"/>
              </a:rPr>
              <a:t>경로설정 </a:t>
            </a:r>
            <a:r>
              <a:rPr lang="en-US" altLang="ko-KR" sz="1500" dirty="0">
                <a:latin typeface="+mn-ea"/>
                <a:ea typeface="+mn-ea"/>
              </a:rPr>
              <a:t>(</a:t>
            </a:r>
            <a:r>
              <a:rPr lang="ko-KR" altLang="en-US" sz="1500" dirty="0">
                <a:latin typeface="+mn-ea"/>
                <a:ea typeface="+mn-ea"/>
              </a:rPr>
              <a:t>목적지</a:t>
            </a:r>
            <a:r>
              <a:rPr lang="en-US" altLang="ko-KR" sz="1500" dirty="0">
                <a:latin typeface="+mn-ea"/>
                <a:ea typeface="+mn-ea"/>
              </a:rPr>
              <a:t>)</a:t>
            </a: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</p:txBody>
      </p:sp>
      <p:graphicFrame>
        <p:nvGraphicFramePr>
          <p:cNvPr id="163" name="표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3241"/>
              </p:ext>
            </p:extLst>
          </p:nvPr>
        </p:nvGraphicFramePr>
        <p:xfrm>
          <a:off x="1637369" y="2609514"/>
          <a:ext cx="3532293" cy="2727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2053">
                  <a:extLst>
                    <a:ext uri="{9D8B030D-6E8A-4147-A177-3AD203B41FA5}">
                      <a16:colId xmlns:a16="http://schemas.microsoft.com/office/drawing/2014/main" val="1232442595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6494525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0193179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556897625"/>
                    </a:ext>
                  </a:extLst>
                </a:gridCol>
              </a:tblGrid>
              <a:tr h="2727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현재 선박 위치 지정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마우스 클릭 위치 지정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64979"/>
                  </a:ext>
                </a:extLst>
              </a:tr>
            </a:tbl>
          </a:graphicData>
        </a:graphic>
      </p:graphicFrame>
      <p:sp>
        <p:nvSpPr>
          <p:cNvPr id="165" name="직사각형 164"/>
          <p:cNvSpPr/>
          <p:nvPr/>
        </p:nvSpPr>
        <p:spPr>
          <a:xfrm flipH="1" flipV="1">
            <a:off x="3063050" y="2647409"/>
            <a:ext cx="180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 flipH="1" flipV="1">
            <a:off x="4879006" y="2655867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1610268" y="3401090"/>
            <a:ext cx="626557" cy="369761"/>
            <a:chOff x="560511" y="5290321"/>
            <a:chExt cx="3002838" cy="1615604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9" t="13882" r="31144" b="27848"/>
            <a:stretch/>
          </p:blipFill>
          <p:spPr>
            <a:xfrm>
              <a:off x="2432720" y="5589241"/>
              <a:ext cx="720080" cy="1080120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5" t="3789" r="12433" b="17030"/>
            <a:stretch/>
          </p:blipFill>
          <p:spPr>
            <a:xfrm>
              <a:off x="2082376" y="5290321"/>
              <a:ext cx="1480973" cy="1615604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2" t="-3273" r="18337" b="12710"/>
            <a:stretch/>
          </p:blipFill>
          <p:spPr>
            <a:xfrm rot="5400000">
              <a:off x="782517" y="5182277"/>
              <a:ext cx="1193070" cy="1637081"/>
            </a:xfrm>
            <a:prstGeom prst="rect">
              <a:avLst/>
            </a:prstGeom>
          </p:spPr>
        </p:pic>
      </p:grpSp>
      <p:grpSp>
        <p:nvGrpSpPr>
          <p:cNvPr id="171" name="그룹 170"/>
          <p:cNvGrpSpPr/>
          <p:nvPr/>
        </p:nvGrpSpPr>
        <p:grpSpPr>
          <a:xfrm>
            <a:off x="1616499" y="2196839"/>
            <a:ext cx="620326" cy="379288"/>
            <a:chOff x="-4257029" y="5448566"/>
            <a:chExt cx="2793517" cy="1615604"/>
          </a:xfrm>
        </p:grpSpPr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9" t="13882" r="31144" b="27848"/>
            <a:stretch/>
          </p:blipFill>
          <p:spPr>
            <a:xfrm>
              <a:off x="-3906685" y="5747486"/>
              <a:ext cx="720080" cy="1080120"/>
            </a:xfrm>
            <a:prstGeom prst="rect">
              <a:avLst/>
            </a:prstGeom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5" t="3789" r="12433" b="17030"/>
            <a:stretch/>
          </p:blipFill>
          <p:spPr>
            <a:xfrm>
              <a:off x="-4257029" y="5448566"/>
              <a:ext cx="1480973" cy="1615604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1" t="-3273" r="17774" b="20782"/>
            <a:stretch/>
          </p:blipFill>
          <p:spPr>
            <a:xfrm rot="5400000">
              <a:off x="-2810724" y="5510788"/>
              <a:ext cx="1203265" cy="1491159"/>
            </a:xfrm>
            <a:prstGeom prst="rect">
              <a:avLst/>
            </a:prstGeom>
          </p:spPr>
        </p:pic>
      </p:grpSp>
      <p:graphicFrame>
        <p:nvGraphicFramePr>
          <p:cNvPr id="175" name="표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18102"/>
              </p:ext>
            </p:extLst>
          </p:nvPr>
        </p:nvGraphicFramePr>
        <p:xfrm>
          <a:off x="1637369" y="3774536"/>
          <a:ext cx="5793651" cy="25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837">
                  <a:extLst>
                    <a:ext uri="{9D8B030D-6E8A-4147-A177-3AD203B41FA5}">
                      <a16:colId xmlns:a16="http://schemas.microsoft.com/office/drawing/2014/main" val="2942508261"/>
                    </a:ext>
                  </a:extLst>
                </a:gridCol>
                <a:gridCol w="293987">
                  <a:extLst>
                    <a:ext uri="{9D8B030D-6E8A-4147-A177-3AD203B41FA5}">
                      <a16:colId xmlns:a16="http://schemas.microsoft.com/office/drawing/2014/main" val="3725698565"/>
                    </a:ext>
                  </a:extLst>
                </a:gridCol>
                <a:gridCol w="899151">
                  <a:extLst>
                    <a:ext uri="{9D8B030D-6E8A-4147-A177-3AD203B41FA5}">
                      <a16:colId xmlns:a16="http://schemas.microsoft.com/office/drawing/2014/main" val="3385731495"/>
                    </a:ext>
                  </a:extLst>
                </a:gridCol>
                <a:gridCol w="280739">
                  <a:extLst>
                    <a:ext uri="{9D8B030D-6E8A-4147-A177-3AD203B41FA5}">
                      <a16:colId xmlns:a16="http://schemas.microsoft.com/office/drawing/2014/main" val="2588334995"/>
                    </a:ext>
                  </a:extLst>
                </a:gridCol>
                <a:gridCol w="1024364">
                  <a:extLst>
                    <a:ext uri="{9D8B030D-6E8A-4147-A177-3AD203B41FA5}">
                      <a16:colId xmlns:a16="http://schemas.microsoft.com/office/drawing/2014/main" val="3708031684"/>
                    </a:ext>
                  </a:extLst>
                </a:gridCol>
                <a:gridCol w="307372">
                  <a:extLst>
                    <a:ext uri="{9D8B030D-6E8A-4147-A177-3AD203B41FA5}">
                      <a16:colId xmlns:a16="http://schemas.microsoft.com/office/drawing/2014/main" val="2774094736"/>
                    </a:ext>
                  </a:extLst>
                </a:gridCol>
                <a:gridCol w="1265094">
                  <a:extLst>
                    <a:ext uri="{9D8B030D-6E8A-4147-A177-3AD203B41FA5}">
                      <a16:colId xmlns:a16="http://schemas.microsoft.com/office/drawing/2014/main" val="3743270140"/>
                    </a:ext>
                  </a:extLst>
                </a:gridCol>
                <a:gridCol w="421107">
                  <a:extLst>
                    <a:ext uri="{9D8B030D-6E8A-4147-A177-3AD203B41FA5}">
                      <a16:colId xmlns:a16="http://schemas.microsoft.com/office/drawing/2014/main" val="3074729042"/>
                    </a:ext>
                  </a:extLst>
                </a:gridCol>
              </a:tblGrid>
              <a:tr h="2511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과거 항로 불러오기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경로 그리기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파일 불러오기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최적경로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자동탐색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461749"/>
                  </a:ext>
                </a:extLst>
              </a:tr>
            </a:tbl>
          </a:graphicData>
        </a:graphic>
      </p:graphicFrame>
      <p:sp>
        <p:nvSpPr>
          <p:cNvPr id="176" name="직사각형 175"/>
          <p:cNvSpPr/>
          <p:nvPr/>
        </p:nvSpPr>
        <p:spPr>
          <a:xfrm flipH="1" flipV="1">
            <a:off x="7086804" y="3799735"/>
            <a:ext cx="18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>
          <a:xfrm flipH="1" flipV="1">
            <a:off x="5480555" y="3799735"/>
            <a:ext cx="180000" cy="18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>
          <a:xfrm flipH="1" flipV="1">
            <a:off x="4166864" y="3802722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직사각형 179"/>
          <p:cNvSpPr/>
          <p:nvPr/>
        </p:nvSpPr>
        <p:spPr>
          <a:xfrm flipH="1" flipV="1">
            <a:off x="3016995" y="3806808"/>
            <a:ext cx="180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60906"/>
              </p:ext>
            </p:extLst>
          </p:nvPr>
        </p:nvGraphicFramePr>
        <p:xfrm>
          <a:off x="1637369" y="2962906"/>
          <a:ext cx="1732092" cy="25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17">
                  <a:extLst>
                    <a:ext uri="{9D8B030D-6E8A-4147-A177-3AD203B41FA5}">
                      <a16:colId xmlns:a16="http://schemas.microsoft.com/office/drawing/2014/main" val="2468052827"/>
                    </a:ext>
                  </a:extLst>
                </a:gridCol>
                <a:gridCol w="718280">
                  <a:extLst>
                    <a:ext uri="{9D8B030D-6E8A-4147-A177-3AD203B41FA5}">
                      <a16:colId xmlns:a16="http://schemas.microsoft.com/office/drawing/2014/main" val="724694135"/>
                    </a:ext>
                  </a:extLst>
                </a:gridCol>
                <a:gridCol w="542195">
                  <a:extLst>
                    <a:ext uri="{9D8B030D-6E8A-4147-A177-3AD203B41FA5}">
                      <a16:colId xmlns:a16="http://schemas.microsoft.com/office/drawing/2014/main" val="1633145706"/>
                    </a:ext>
                  </a:extLst>
                </a:gridCol>
              </a:tblGrid>
              <a:tr h="253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    ,   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5798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826925"/>
              </p:ext>
            </p:extLst>
          </p:nvPr>
        </p:nvGraphicFramePr>
        <p:xfrm>
          <a:off x="6566923" y="4105505"/>
          <a:ext cx="1728193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28">
                  <a:extLst>
                    <a:ext uri="{9D8B030D-6E8A-4147-A177-3AD203B41FA5}">
                      <a16:colId xmlns:a16="http://schemas.microsoft.com/office/drawing/2014/main" val="3945604775"/>
                    </a:ext>
                  </a:extLst>
                </a:gridCol>
                <a:gridCol w="661097">
                  <a:extLst>
                    <a:ext uri="{9D8B030D-6E8A-4147-A177-3AD203B41FA5}">
                      <a16:colId xmlns:a16="http://schemas.microsoft.com/office/drawing/2014/main" val="1778670865"/>
                    </a:ext>
                  </a:extLst>
                </a:gridCol>
                <a:gridCol w="462768">
                  <a:extLst>
                    <a:ext uri="{9D8B030D-6E8A-4147-A177-3AD203B41FA5}">
                      <a16:colId xmlns:a16="http://schemas.microsoft.com/office/drawing/2014/main" val="1361713596"/>
                    </a:ext>
                  </a:extLst>
                </a:gridCol>
              </a:tblGrid>
              <a:tr h="215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목적지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    ,   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24785"/>
                  </a:ext>
                </a:extLst>
              </a:tr>
            </a:tbl>
          </a:graphicData>
        </a:graphic>
      </p:graphicFrame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7570114" y="5070614"/>
            <a:ext cx="695253" cy="3396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다음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25665"/>
              </p:ext>
            </p:extLst>
          </p:nvPr>
        </p:nvGraphicFramePr>
        <p:xfrm>
          <a:off x="1650998" y="4158838"/>
          <a:ext cx="1592052" cy="123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026">
                  <a:extLst>
                    <a:ext uri="{9D8B030D-6E8A-4147-A177-3AD203B41FA5}">
                      <a16:colId xmlns:a16="http://schemas.microsoft.com/office/drawing/2014/main" val="2229945444"/>
                    </a:ext>
                  </a:extLst>
                </a:gridCol>
                <a:gridCol w="796026">
                  <a:extLst>
                    <a:ext uri="{9D8B030D-6E8A-4147-A177-3AD203B41FA5}">
                      <a16:colId xmlns:a16="http://schemas.microsoft.com/office/drawing/2014/main" val="969599670"/>
                    </a:ext>
                  </a:extLst>
                </a:gridCol>
              </a:tblGrid>
              <a:tr h="24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과거 항로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check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173768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89883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76529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59207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466246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403515" y="4102124"/>
            <a:ext cx="2983609" cy="1446549"/>
            <a:chOff x="3435651" y="8037512"/>
            <a:chExt cx="2983609" cy="144654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435651" y="8037512"/>
              <a:ext cx="2983609" cy="13234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000" dirty="0" smtClean="0">
                <a:latin typeface="+mn-ea"/>
                <a:ea typeface="+mn-ea"/>
              </a:endParaRPr>
            </a:p>
            <a:p>
              <a:endParaRPr lang="en-US" altLang="ko-KR" sz="1000" dirty="0">
                <a:latin typeface="+mn-ea"/>
                <a:ea typeface="+mn-ea"/>
              </a:endParaRPr>
            </a:p>
            <a:p>
              <a:endParaRPr lang="en-US" altLang="ko-KR" sz="1000" dirty="0" smtClean="0">
                <a:latin typeface="+mn-ea"/>
                <a:ea typeface="+mn-ea"/>
              </a:endParaRPr>
            </a:p>
            <a:p>
              <a:endParaRPr lang="en-US" altLang="ko-KR" sz="1000" dirty="0">
                <a:latin typeface="+mn-ea"/>
                <a:ea typeface="+mn-ea"/>
              </a:endParaRPr>
            </a:p>
            <a:p>
              <a:endParaRPr lang="en-US" altLang="ko-KR" sz="1000" dirty="0" smtClean="0">
                <a:latin typeface="+mn-ea"/>
                <a:ea typeface="+mn-ea"/>
              </a:endParaRPr>
            </a:p>
            <a:p>
              <a:endParaRPr lang="en-US" altLang="ko-KR" sz="1000" dirty="0">
                <a:latin typeface="+mn-ea"/>
                <a:ea typeface="+mn-ea"/>
              </a:endParaRPr>
            </a:p>
            <a:p>
              <a:endParaRPr lang="en-US" altLang="ko-KR" sz="1000" dirty="0" smtClean="0">
                <a:latin typeface="+mn-ea"/>
                <a:ea typeface="+mn-ea"/>
              </a:endParaRPr>
            </a:p>
            <a:p>
              <a:endParaRPr lang="en-US" altLang="ko-KR" sz="1000" dirty="0">
                <a:latin typeface="+mn-ea"/>
                <a:ea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45368" y="8037513"/>
              <a:ext cx="2973892" cy="2462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  <a:ea typeface="+mn-ea"/>
                </a:rPr>
                <a:t>열기                                                       </a:t>
              </a:r>
              <a:r>
                <a:rPr lang="en-US" altLang="ko-KR" sz="1000" dirty="0" smtClean="0">
                  <a:latin typeface="+mn-ea"/>
                  <a:ea typeface="+mn-ea"/>
                </a:rPr>
                <a:t>X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5652" y="8960841"/>
              <a:ext cx="2983608" cy="52322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  <a:ea typeface="+mn-ea"/>
                </a:rPr>
                <a:t>파일 이름</a:t>
              </a:r>
              <a:r>
                <a:rPr lang="en-US" altLang="ko-KR" sz="1000" dirty="0" smtClean="0">
                  <a:latin typeface="+mn-ea"/>
                  <a:ea typeface="+mn-ea"/>
                </a:rPr>
                <a:t>: </a:t>
              </a:r>
            </a:p>
            <a:p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6864" y="9003578"/>
              <a:ext cx="1118366" cy="20348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14376" y="9207063"/>
              <a:ext cx="533011" cy="2462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열기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76533" y="9207063"/>
              <a:ext cx="533011" cy="2462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취소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5366" y="8283734"/>
              <a:ext cx="555935" cy="67710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863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7092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75" y="752475"/>
            <a:ext cx="97917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단계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524608" y="1751050"/>
            <a:ext cx="1497978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 1. </a:t>
            </a:r>
            <a:r>
              <a:rPr lang="ko-KR" altLang="en-US" sz="1300" dirty="0" err="1" smtClean="0">
                <a:latin typeface="+mn-ea"/>
                <a:ea typeface="+mn-ea"/>
              </a:rPr>
              <a:t>선박설정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22586" y="1753811"/>
            <a:ext cx="1490747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STEP2. </a:t>
            </a:r>
            <a:r>
              <a:rPr lang="ko-KR" altLang="en-US" sz="1300" dirty="0" err="1" smtClean="0">
                <a:latin typeface="+mn-ea"/>
                <a:ea typeface="+mn-ea"/>
              </a:rPr>
              <a:t>항로설정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13333" y="1694689"/>
            <a:ext cx="1905928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n-ea"/>
                <a:ea typeface="+mn-ea"/>
              </a:rPr>
              <a:t>STEP3. </a:t>
            </a:r>
            <a:r>
              <a:rPr lang="ko-KR" altLang="en-US" sz="1300" dirty="0" smtClean="0">
                <a:latin typeface="+mn-ea"/>
                <a:ea typeface="+mn-ea"/>
              </a:rPr>
              <a:t>최적항해탐색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74" name="TextBox 73"/>
          <p:cNvSpPr txBox="1">
            <a:spLocks noChangeAspect="1"/>
          </p:cNvSpPr>
          <p:nvPr/>
        </p:nvSpPr>
        <p:spPr>
          <a:xfrm>
            <a:off x="1520912" y="1987077"/>
            <a:ext cx="6888797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 smtClean="0">
                <a:latin typeface="+mn-ea"/>
                <a:ea typeface="+mn-ea"/>
              </a:rPr>
              <a:t>최적항해</a:t>
            </a:r>
            <a:r>
              <a:rPr lang="ko-KR" altLang="en-US" b="1" dirty="0" smtClean="0">
                <a:latin typeface="+mn-ea"/>
                <a:ea typeface="+mn-ea"/>
              </a:rPr>
              <a:t> 탐색 설정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ko-KR" altLang="en-US" sz="1500" dirty="0" err="1">
                <a:latin typeface="+mn-ea"/>
                <a:ea typeface="+mn-ea"/>
              </a:rPr>
              <a:t>탐색모드</a:t>
            </a:r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시각화 방식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A0DB42-7219-415F-89F4-E30EA0F68A11}"/>
              </a:ext>
            </a:extLst>
          </p:cNvPr>
          <p:cNvSpPr txBox="1"/>
          <p:nvPr/>
        </p:nvSpPr>
        <p:spPr>
          <a:xfrm>
            <a:off x="6905967" y="4695159"/>
            <a:ext cx="1296144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300" b="1" dirty="0" err="1"/>
              <a:t>최적항해탐색</a:t>
            </a:r>
            <a:endParaRPr lang="ko-KR" altLang="en-US" sz="1300" dirty="0"/>
          </a:p>
        </p:txBody>
      </p:sp>
      <p:sp>
        <p:nvSpPr>
          <p:cNvPr id="49" name="TextBox 58"/>
          <p:cNvSpPr txBox="1">
            <a:spLocks noChangeArrowheads="1"/>
          </p:cNvSpPr>
          <p:nvPr/>
        </p:nvSpPr>
        <p:spPr bwMode="auto">
          <a:xfrm>
            <a:off x="3557397" y="2600463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02083"/>
              </p:ext>
            </p:extLst>
          </p:nvPr>
        </p:nvGraphicFramePr>
        <p:xfrm>
          <a:off x="1602104" y="2600463"/>
          <a:ext cx="1955293" cy="98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155770527"/>
                    </a:ext>
                  </a:extLst>
                </a:gridCol>
              </a:tblGrid>
              <a:tr h="180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탐색모드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161"/>
                  </a:ext>
                </a:extLst>
              </a:tr>
              <a:tr h="251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시간지정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연료효율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항해계획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65066"/>
                  </a:ext>
                </a:extLst>
              </a:tr>
              <a:tr h="1171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연료효율 </a:t>
                      </a:r>
                      <a:r>
                        <a:rPr lang="ko-KR" altLang="en-US" sz="1000" dirty="0" err="1" smtClean="0"/>
                        <a:t>항해계획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9814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속력고정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출항시간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최적탐색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89566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86181"/>
              </p:ext>
            </p:extLst>
          </p:nvPr>
        </p:nvGraphicFramePr>
        <p:xfrm>
          <a:off x="1602104" y="3955925"/>
          <a:ext cx="1955293" cy="73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2304226133"/>
                    </a:ext>
                  </a:extLst>
                </a:gridCol>
              </a:tblGrid>
              <a:tr h="14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시각화 방식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352165"/>
                  </a:ext>
                </a:extLst>
              </a:tr>
              <a:tr h="239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 모드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47577"/>
                  </a:ext>
                </a:extLst>
              </a:tr>
              <a:tr h="251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네비게이션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45190"/>
                  </a:ext>
                </a:extLst>
              </a:tr>
            </a:tbl>
          </a:graphicData>
        </a:graphic>
      </p:graphicFrame>
      <p:sp>
        <p:nvSpPr>
          <p:cNvPr id="52" name="TextBox 58"/>
          <p:cNvSpPr txBox="1">
            <a:spLocks noChangeArrowheads="1"/>
          </p:cNvSpPr>
          <p:nvPr/>
        </p:nvSpPr>
        <p:spPr bwMode="auto">
          <a:xfrm>
            <a:off x="3552819" y="3948911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35860" y="2874444"/>
            <a:ext cx="1651355" cy="246221"/>
            <a:chOff x="3949717" y="3098415"/>
            <a:chExt cx="1651355" cy="246221"/>
          </a:xfrm>
        </p:grpSpPr>
        <p:sp>
          <p:nvSpPr>
            <p:cNvPr id="4" name="TextBox 3"/>
            <p:cNvSpPr txBox="1"/>
            <p:nvPr/>
          </p:nvSpPr>
          <p:spPr>
            <a:xfrm>
              <a:off x="3949717" y="3098415"/>
              <a:ext cx="1127232" cy="2462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목적지 도착시간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76950" y="3098415"/>
              <a:ext cx="524122" cy="2462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설정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863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244548" y="3330804"/>
            <a:ext cx="1221749" cy="246221"/>
            <a:chOff x="3949717" y="3098415"/>
            <a:chExt cx="1221749" cy="24622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7" name="TextBox 26"/>
            <p:cNvSpPr txBox="1"/>
            <p:nvPr/>
          </p:nvSpPr>
          <p:spPr>
            <a:xfrm>
              <a:off x="3949717" y="3098415"/>
              <a:ext cx="697627" cy="2462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>
                  <a:latin typeface="+mn-ea"/>
                  <a:ea typeface="+mn-ea"/>
                </a:rPr>
                <a:t>대수속력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7344" y="3098415"/>
              <a:ext cx="524122" cy="2462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입력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</p:grpSp>
      <p:sp>
        <p:nvSpPr>
          <p:cNvPr id="35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4105745" y="4053100"/>
            <a:ext cx="1890475" cy="292388"/>
          </a:xfrm>
          <a:prstGeom prst="borderCallout1">
            <a:avLst>
              <a:gd name="adj1" fmla="val 1427"/>
              <a:gd name="adj2" fmla="val 51230"/>
              <a:gd name="adj3" fmla="val -194209"/>
              <a:gd name="adj4" fmla="val -28907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속력고정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출항시간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최적탐색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모드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클릭 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대수속력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입력창이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뜸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7" name="직선 연결선 36"/>
          <p:cNvCxnSpPr>
            <a:stCxn id="35" idx="3"/>
          </p:cNvCxnSpPr>
          <p:nvPr/>
        </p:nvCxnSpPr>
        <p:spPr>
          <a:xfrm flipH="1" flipV="1">
            <a:off x="4937125" y="3583537"/>
            <a:ext cx="113858" cy="469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10102"/>
              </p:ext>
            </p:extLst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338795"/>
              </p:ext>
            </p:extLst>
          </p:nvPr>
        </p:nvGraphicFramePr>
        <p:xfrm>
          <a:off x="4934668" y="1545657"/>
          <a:ext cx="1399328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99328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Sitemap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053639"/>
              </p:ext>
            </p:extLst>
          </p:nvPr>
        </p:nvGraphicFramePr>
        <p:xfrm>
          <a:off x="2360713" y="1539316"/>
          <a:ext cx="1080120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07824309"/>
                    </a:ext>
                  </a:extLst>
                </a:gridCol>
              </a:tblGrid>
              <a:tr h="1804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440779"/>
                  </a:ext>
                </a:extLst>
              </a:tr>
              <a:tr h="17884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해양환경기상정보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75851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3260"/>
              </p:ext>
            </p:extLst>
          </p:nvPr>
        </p:nvGraphicFramePr>
        <p:xfrm>
          <a:off x="3440832" y="1545657"/>
          <a:ext cx="1512168" cy="6480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90891437"/>
                    </a:ext>
                  </a:extLst>
                </a:gridCol>
              </a:tblGrid>
              <a:tr h="20938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00712"/>
                  </a:ext>
                </a:extLst>
              </a:tr>
              <a:tr h="20938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10448"/>
                  </a:ext>
                </a:extLst>
              </a:tr>
              <a:tr h="22130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86771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109958"/>
              </p:ext>
            </p:extLst>
          </p:nvPr>
        </p:nvGraphicFramePr>
        <p:xfrm>
          <a:off x="6338190" y="1545657"/>
          <a:ext cx="1277885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7885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4436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81968"/>
              </p:ext>
            </p:extLst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63546"/>
              </p:ext>
            </p:extLst>
          </p:nvPr>
        </p:nvGraphicFramePr>
        <p:xfrm>
          <a:off x="8841432" y="1547880"/>
          <a:ext cx="991542" cy="94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1542">
                  <a:extLst>
                    <a:ext uri="{9D8B030D-6E8A-4147-A177-3AD203B41FA5}">
                      <a16:colId xmlns:a16="http://schemas.microsoft.com/office/drawing/2014/main" val="2643769647"/>
                    </a:ext>
                  </a:extLst>
                </a:gridCol>
              </a:tblGrid>
              <a:tr h="394385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</a:p>
                    <a:p>
                      <a:pPr algn="ctr" latinLnBrk="1"/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(or Logout)</a:t>
                      </a:r>
                    </a:p>
                    <a:p>
                      <a:pPr algn="ctr" latinLnBrk="1"/>
                      <a:endParaRPr lang="en-US" altLang="ko-KR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 page</a:t>
                      </a: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8948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9057456" y="1700808"/>
            <a:ext cx="576064" cy="2652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설명선 1 71"/>
          <p:cNvSpPr/>
          <p:nvPr/>
        </p:nvSpPr>
        <p:spPr>
          <a:xfrm>
            <a:off x="6333996" y="2275590"/>
            <a:ext cx="2046661" cy="414588"/>
          </a:xfrm>
          <a:prstGeom prst="borderCallout1">
            <a:avLst>
              <a:gd name="adj1" fmla="val 49054"/>
              <a:gd name="adj2" fmla="val 100619"/>
              <a:gd name="adj3" fmla="val -73825"/>
              <a:gd name="adj4" fmla="val 13288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로그인이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된 상태라면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Logout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</a:t>
            </a:r>
            <a:br>
              <a:rPr lang="en-US" altLang="ko-KR" sz="8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로그인이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안 된 상태라면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Login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이 나타남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79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75" y="752475"/>
            <a:ext cx="97917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최적항해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탐색 설정 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항로결과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표시화면메뉴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속력고정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출항시간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최적탐색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8464" y="1650149"/>
            <a:ext cx="3588748" cy="1383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51167"/>
              </p:ext>
            </p:extLst>
          </p:nvPr>
        </p:nvGraphicFramePr>
        <p:xfrm>
          <a:off x="209656" y="1753363"/>
          <a:ext cx="2736329" cy="1135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64">
                  <a:extLst>
                    <a:ext uri="{9D8B030D-6E8A-4147-A177-3AD203B41FA5}">
                      <a16:colId xmlns:a16="http://schemas.microsoft.com/office/drawing/2014/main" val="877384264"/>
                    </a:ext>
                  </a:extLst>
                </a:gridCol>
                <a:gridCol w="796438">
                  <a:extLst>
                    <a:ext uri="{9D8B030D-6E8A-4147-A177-3AD203B41FA5}">
                      <a16:colId xmlns:a16="http://schemas.microsoft.com/office/drawing/2014/main" val="2726080858"/>
                    </a:ext>
                  </a:extLst>
                </a:gridCol>
                <a:gridCol w="941244">
                  <a:extLst>
                    <a:ext uri="{9D8B030D-6E8A-4147-A177-3AD203B41FA5}">
                      <a16:colId xmlns:a16="http://schemas.microsoft.com/office/drawing/2014/main" val="1380804295"/>
                    </a:ext>
                  </a:extLst>
                </a:gridCol>
                <a:gridCol w="759783">
                  <a:extLst>
                    <a:ext uri="{9D8B030D-6E8A-4147-A177-3AD203B41FA5}">
                      <a16:colId xmlns:a16="http://schemas.microsoft.com/office/drawing/2014/main" val="1960304392"/>
                    </a:ext>
                  </a:extLst>
                </a:gridCol>
              </a:tblGrid>
              <a:tr h="28442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출발시간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연료소비량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도착시간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30172"/>
                  </a:ext>
                </a:extLst>
              </a:tr>
              <a:tr h="2837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19102"/>
                  </a:ext>
                </a:extLst>
              </a:tr>
              <a:tr h="2837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240934"/>
                  </a:ext>
                </a:extLst>
              </a:tr>
              <a:tr h="2837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300394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flipH="1" flipV="1">
            <a:off x="229996" y="2084845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flipH="1" flipV="1">
            <a:off x="233340" y="2368142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flipH="1" flipV="1">
            <a:off x="229996" y="2660530"/>
            <a:ext cx="180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11253" y="2738676"/>
            <a:ext cx="52412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확인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5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1064568" y="3717032"/>
            <a:ext cx="5040560" cy="864096"/>
          </a:xfrm>
          <a:prstGeom prst="borderCallout1">
            <a:avLst>
              <a:gd name="adj1" fmla="val 1427"/>
              <a:gd name="adj2" fmla="val 51230"/>
              <a:gd name="adj3" fmla="val -77893"/>
              <a:gd name="adj4" fmla="val 34591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STEP3.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최적항해탐색에서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탐색모드를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속력고정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출항시간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최적탐색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모드로 하였을 때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</a:t>
            </a: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표의 행 중 하나를 체크하면 체크한 값에 따른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탐색모드가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지도 화면에 표시되며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확인 버튼을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선택한 하나의 행에 대한 최종 결과 화면이 표시됨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확인 버튼을 누르기 전에는 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팝업창이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안 사라지며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행을 바꿔가며 계속 지도 화면을 확인해볼 수 있음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클릭 전에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STEP3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의 최적항해탐색 버튼을 통해 출력된 지도 화면은 연료소비량이 제일 적은 것의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결과값임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90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769738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항로결과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지도상 그림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68475" y="1264831"/>
            <a:ext cx="22786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0689A2-F665-4255-831B-921B33D039AB}"/>
              </a:ext>
            </a:extLst>
          </p:cNvPr>
          <p:cNvCxnSpPr/>
          <p:nvPr/>
        </p:nvCxnSpPr>
        <p:spPr>
          <a:xfrm flipH="1" flipV="1">
            <a:off x="5641960" y="4717143"/>
            <a:ext cx="504056" cy="9361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387D3A-2B94-4BDA-AAF1-26BBEC397C3E}"/>
              </a:ext>
            </a:extLst>
          </p:cNvPr>
          <p:cNvCxnSpPr>
            <a:cxnSpLocks/>
          </p:cNvCxnSpPr>
          <p:nvPr/>
        </p:nvCxnSpPr>
        <p:spPr>
          <a:xfrm flipH="1" flipV="1">
            <a:off x="4527550" y="4095416"/>
            <a:ext cx="1111250" cy="6072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3D96BF2-4CA8-4FA7-A461-D145DBDCBC8E}"/>
              </a:ext>
            </a:extLst>
          </p:cNvPr>
          <p:cNvSpPr/>
          <p:nvPr/>
        </p:nvSpPr>
        <p:spPr>
          <a:xfrm>
            <a:off x="5602224" y="4667392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0AC14E-6789-4A5F-B3CE-74665FF89CF8}"/>
              </a:ext>
            </a:extLst>
          </p:cNvPr>
          <p:cNvSpPr/>
          <p:nvPr/>
        </p:nvSpPr>
        <p:spPr>
          <a:xfrm>
            <a:off x="4429310" y="3943119"/>
            <a:ext cx="327988" cy="2555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707814-5E59-402C-AAD7-B122B63EF0BE}"/>
              </a:ext>
            </a:extLst>
          </p:cNvPr>
          <p:cNvCxnSpPr>
            <a:cxnSpLocks/>
          </p:cNvCxnSpPr>
          <p:nvPr/>
        </p:nvCxnSpPr>
        <p:spPr>
          <a:xfrm flipH="1">
            <a:off x="2205445" y="4085414"/>
            <a:ext cx="2277416" cy="18429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8569FD-8831-4526-A2BF-E302C8FC3205}"/>
              </a:ext>
            </a:extLst>
          </p:cNvPr>
          <p:cNvCxnSpPr>
            <a:cxnSpLocks/>
          </p:cNvCxnSpPr>
          <p:nvPr/>
        </p:nvCxnSpPr>
        <p:spPr>
          <a:xfrm flipH="1" flipV="1">
            <a:off x="2107911" y="3084158"/>
            <a:ext cx="85344" cy="118596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BBEA7F4-4EF5-4ABF-B6F4-9885CB7AA3B0}"/>
              </a:ext>
            </a:extLst>
          </p:cNvPr>
          <p:cNvSpPr/>
          <p:nvPr/>
        </p:nvSpPr>
        <p:spPr>
          <a:xfrm>
            <a:off x="2151453" y="4231964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A3FEA-B332-4462-8299-50C9491BF84D}"/>
              </a:ext>
            </a:extLst>
          </p:cNvPr>
          <p:cNvSpPr txBox="1"/>
          <p:nvPr/>
        </p:nvSpPr>
        <p:spPr>
          <a:xfrm>
            <a:off x="2906355" y="2932984"/>
            <a:ext cx="832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Route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번호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FECF8-0401-4F22-A691-33343880617C}"/>
              </a:ext>
            </a:extLst>
          </p:cNvPr>
          <p:cNvSpPr txBox="1"/>
          <p:nvPr/>
        </p:nvSpPr>
        <p:spPr>
          <a:xfrm>
            <a:off x="2806730" y="4101694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06CD7-90F8-46D6-A29C-6F765980DD99}"/>
              </a:ext>
            </a:extLst>
          </p:cNvPr>
          <p:cNvSpPr txBox="1"/>
          <p:nvPr/>
        </p:nvSpPr>
        <p:spPr>
          <a:xfrm>
            <a:off x="4459972" y="3856747"/>
            <a:ext cx="46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B6976F-C4E4-499C-B89B-217A3A43EEB7}"/>
              </a:ext>
            </a:extLst>
          </p:cNvPr>
          <p:cNvCxnSpPr>
            <a:endCxn id="22" idx="0"/>
          </p:cNvCxnSpPr>
          <p:nvPr/>
        </p:nvCxnSpPr>
        <p:spPr>
          <a:xfrm>
            <a:off x="3324402" y="3610108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C17CEC-B776-4691-9A5F-4FC2173E91BD}"/>
              </a:ext>
            </a:extLst>
          </p:cNvPr>
          <p:cNvSpPr txBox="1"/>
          <p:nvPr/>
        </p:nvSpPr>
        <p:spPr>
          <a:xfrm>
            <a:off x="4176187" y="2781689"/>
            <a:ext cx="150430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Waypoint</a:t>
            </a:r>
          </a:p>
          <a:p>
            <a:pPr algn="ctr"/>
            <a:r>
              <a:rPr lang="ko-KR" altLang="en-US" b="1" dirty="0"/>
              <a:t>번호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962098-AE84-40D1-94BE-20BA08329FC6}"/>
              </a:ext>
            </a:extLst>
          </p:cNvPr>
          <p:cNvCxnSpPr/>
          <p:nvPr/>
        </p:nvCxnSpPr>
        <p:spPr>
          <a:xfrm>
            <a:off x="4613985" y="3428020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E5CCA3-C818-45AA-8215-CFF4CBB4B574}"/>
              </a:ext>
            </a:extLst>
          </p:cNvPr>
          <p:cNvSpPr txBox="1"/>
          <p:nvPr/>
        </p:nvSpPr>
        <p:spPr>
          <a:xfrm>
            <a:off x="1517147" y="3460680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3549C-2E0F-4AFB-B838-B2DFF76CA0E5}"/>
              </a:ext>
            </a:extLst>
          </p:cNvPr>
          <p:cNvSpPr txBox="1"/>
          <p:nvPr/>
        </p:nvSpPr>
        <p:spPr>
          <a:xfrm>
            <a:off x="4673019" y="4186048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D34A85-B166-4281-98EC-08F53BAAC3C1}"/>
              </a:ext>
            </a:extLst>
          </p:cNvPr>
          <p:cNvSpPr txBox="1"/>
          <p:nvPr/>
        </p:nvSpPr>
        <p:spPr>
          <a:xfrm>
            <a:off x="5529064" y="4998246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9C5022-BBAA-4039-A051-F43C0D526280}"/>
              </a:ext>
            </a:extLst>
          </p:cNvPr>
          <p:cNvSpPr txBox="1"/>
          <p:nvPr/>
        </p:nvSpPr>
        <p:spPr>
          <a:xfrm>
            <a:off x="1384134" y="4882816"/>
            <a:ext cx="8320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범례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19622A-8C1F-484E-8DD4-B4576D39581C}"/>
              </a:ext>
            </a:extLst>
          </p:cNvPr>
          <p:cNvCxnSpPr>
            <a:cxnSpLocks/>
          </p:cNvCxnSpPr>
          <p:nvPr/>
        </p:nvCxnSpPr>
        <p:spPr>
          <a:xfrm flipH="1">
            <a:off x="835479" y="5073124"/>
            <a:ext cx="539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C298444-CBD4-4011-BCA1-8529FDE1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3" y="2801200"/>
            <a:ext cx="611113" cy="2819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C3370-4307-4A48-B7F8-6C92A6FE66E6}"/>
              </a:ext>
            </a:extLst>
          </p:cNvPr>
          <p:cNvSpPr txBox="1"/>
          <p:nvPr/>
        </p:nvSpPr>
        <p:spPr>
          <a:xfrm>
            <a:off x="6825208" y="5514747"/>
            <a:ext cx="4942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출력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55B059-4AE3-42D6-8569-A5C16F0D1B98}"/>
              </a:ext>
            </a:extLst>
          </p:cNvPr>
          <p:cNvSpPr/>
          <p:nvPr/>
        </p:nvSpPr>
        <p:spPr>
          <a:xfrm>
            <a:off x="7498955" y="1229286"/>
            <a:ext cx="227860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>
                <a:latin typeface="+mn-lt"/>
              </a:rPr>
              <a:t>항로결과 표시화면</a:t>
            </a:r>
            <a:r>
              <a:rPr lang="en-US" altLang="ko-KR" sz="1200" b="1" dirty="0">
                <a:latin typeface="+mn-lt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각 항로 및 </a:t>
            </a:r>
            <a:r>
              <a:rPr lang="en-US" altLang="ko-KR" sz="1200" b="1" dirty="0">
                <a:latin typeface="+mn-lt"/>
              </a:rPr>
              <a:t>waypoint</a:t>
            </a:r>
            <a:r>
              <a:rPr lang="ko-KR" altLang="en-US" sz="1200" b="1" dirty="0">
                <a:latin typeface="+mn-lt"/>
              </a:rPr>
              <a:t>에 번호가 표시됨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아래에는 시계열 속력변화 그래프 표시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항로를 선택하면 해당 지도에서 항로의 구간만큼 영역이 확대되어 표시되고</a:t>
            </a:r>
            <a:r>
              <a:rPr lang="en-US" altLang="ko-KR" sz="1200" b="1" dirty="0">
                <a:latin typeface="+mn-lt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latin typeface="+mn-lt"/>
              </a:rPr>
              <a:t>Waypoint</a:t>
            </a:r>
            <a:r>
              <a:rPr lang="ko-KR" altLang="en-US" sz="1200" b="1" dirty="0">
                <a:latin typeface="+mn-lt"/>
              </a:rPr>
              <a:t>를 선택하면 아래 시계열 그래프에서 해당부분의 위치로 이동</a:t>
            </a:r>
            <a:r>
              <a:rPr lang="en-US" altLang="ko-KR" sz="1200" b="1" dirty="0">
                <a:latin typeface="+mn-lt"/>
              </a:rPr>
              <a:t> </a:t>
            </a:r>
            <a:r>
              <a:rPr lang="ko-KR" altLang="en-US" sz="1200" b="1" dirty="0">
                <a:latin typeface="+mn-lt"/>
              </a:rPr>
              <a:t>또는 확대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err="1">
                <a:latin typeface="+mn-lt"/>
              </a:rPr>
              <a:t>항로선</a:t>
            </a:r>
            <a:r>
              <a:rPr lang="ko-KR" altLang="en-US" sz="1200" b="1" dirty="0">
                <a:latin typeface="+mn-lt"/>
              </a:rPr>
              <a:t> 색깔은 외력이 </a:t>
            </a:r>
            <a:r>
              <a:rPr lang="en-US" altLang="ko-KR" sz="1200" b="1" dirty="0">
                <a:latin typeface="+mn-lt"/>
              </a:rPr>
              <a:t>– </a:t>
            </a:r>
            <a:r>
              <a:rPr lang="ko-KR" altLang="en-US" sz="1200" b="1" dirty="0">
                <a:latin typeface="+mn-lt"/>
              </a:rPr>
              <a:t>이면은 붉은색계열로</a:t>
            </a:r>
            <a:r>
              <a:rPr lang="en-US" altLang="ko-KR" sz="1200" b="1" dirty="0">
                <a:latin typeface="+mn-lt"/>
              </a:rPr>
              <a:t>, +</a:t>
            </a:r>
            <a:r>
              <a:rPr lang="ko-KR" altLang="en-US" sz="1200" b="1" dirty="0">
                <a:latin typeface="+mn-lt"/>
              </a:rPr>
              <a:t>이면은 파란색 계열로 변하게 됨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범례</a:t>
            </a:r>
            <a:r>
              <a:rPr lang="en-US" altLang="ko-KR" sz="1200" b="1" dirty="0">
                <a:latin typeface="+mn-lt"/>
              </a:rPr>
              <a:t>(Legend)</a:t>
            </a:r>
            <a:r>
              <a:rPr lang="ko-KR" altLang="en-US" sz="1200" b="1" dirty="0">
                <a:latin typeface="+mn-lt"/>
              </a:rPr>
              <a:t>를 별도로 표시하여 화면상 외력을 알기 쉽게 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r>
              <a:rPr lang="en-US" altLang="ko-KR" sz="1200" b="1" dirty="0">
                <a:latin typeface="+mn-lt"/>
              </a:rPr>
              <a:t>- </a:t>
            </a:r>
            <a:r>
              <a:rPr lang="ko-KR" altLang="en-US" sz="1200" b="1" dirty="0">
                <a:latin typeface="+mn-lt"/>
              </a:rPr>
              <a:t>분석된 결과를 출력할 수 있도록 </a:t>
            </a:r>
            <a:r>
              <a:rPr lang="en-US" altLang="ko-KR" sz="1200" b="1" dirty="0">
                <a:latin typeface="+mn-lt"/>
              </a:rPr>
              <a:t>“</a:t>
            </a:r>
            <a:r>
              <a:rPr lang="ko-KR" altLang="en-US" sz="1200" b="1" dirty="0">
                <a:latin typeface="+mn-lt"/>
              </a:rPr>
              <a:t>출력</a:t>
            </a:r>
            <a:r>
              <a:rPr lang="en-US" altLang="ko-KR" sz="1200" b="1" dirty="0">
                <a:latin typeface="+mn-lt"/>
              </a:rPr>
              <a:t>” </a:t>
            </a:r>
            <a:r>
              <a:rPr lang="ko-KR" altLang="en-US" sz="1200" b="1" dirty="0">
                <a:latin typeface="+mn-lt"/>
              </a:rPr>
              <a:t>버튼생성</a:t>
            </a:r>
            <a:r>
              <a:rPr lang="en-US" altLang="ko-KR" sz="1200" b="1" dirty="0">
                <a:latin typeface="+mn-lt"/>
              </a:rPr>
              <a:t>. 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rcRect t="2185" r="598" b="1714"/>
          <a:stretch/>
        </p:blipFill>
        <p:spPr>
          <a:xfrm>
            <a:off x="56295" y="5716409"/>
            <a:ext cx="7412180" cy="107961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2293556"/>
            <a:ext cx="7401676" cy="3719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0"/>
          <a:stretch/>
        </p:blipFill>
        <p:spPr>
          <a:xfrm>
            <a:off x="64598" y="1927688"/>
            <a:ext cx="7403877" cy="3851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769738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항로결과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하단 그래프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68475" y="1264831"/>
            <a:ext cx="22786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C7682-3076-46A4-AC69-3CC117F4FBB3}"/>
              </a:ext>
            </a:extLst>
          </p:cNvPr>
          <p:cNvSpPr txBox="1"/>
          <p:nvPr/>
        </p:nvSpPr>
        <p:spPr>
          <a:xfrm>
            <a:off x="7613398" y="5612998"/>
            <a:ext cx="2278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차트 참조</a:t>
            </a:r>
            <a:r>
              <a:rPr lang="en-US" altLang="ko-KR" b="1" dirty="0"/>
              <a:t>.. </a:t>
            </a:r>
          </a:p>
          <a:p>
            <a:r>
              <a:rPr lang="ko-KR" altLang="en-US" b="1" dirty="0"/>
              <a:t>https://arction.github.io/lcjs-showcase-trading/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0689A2-F665-4255-831B-921B33D039AB}"/>
              </a:ext>
            </a:extLst>
          </p:cNvPr>
          <p:cNvCxnSpPr/>
          <p:nvPr/>
        </p:nvCxnSpPr>
        <p:spPr>
          <a:xfrm flipH="1" flipV="1">
            <a:off x="5641960" y="4717143"/>
            <a:ext cx="504056" cy="9361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387D3A-2B94-4BDA-AAF1-26BBEC397C3E}"/>
              </a:ext>
            </a:extLst>
          </p:cNvPr>
          <p:cNvCxnSpPr>
            <a:cxnSpLocks/>
          </p:cNvCxnSpPr>
          <p:nvPr/>
        </p:nvCxnSpPr>
        <p:spPr>
          <a:xfrm flipH="1" flipV="1">
            <a:off x="4527550" y="4095416"/>
            <a:ext cx="1111250" cy="6072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3D96BF2-4CA8-4FA7-A461-D145DBDCBC8E}"/>
              </a:ext>
            </a:extLst>
          </p:cNvPr>
          <p:cNvSpPr/>
          <p:nvPr/>
        </p:nvSpPr>
        <p:spPr>
          <a:xfrm>
            <a:off x="5602224" y="4667392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0AC14E-6789-4A5F-B3CE-74665FF89CF8}"/>
              </a:ext>
            </a:extLst>
          </p:cNvPr>
          <p:cNvSpPr/>
          <p:nvPr/>
        </p:nvSpPr>
        <p:spPr>
          <a:xfrm>
            <a:off x="4429310" y="3943119"/>
            <a:ext cx="327988" cy="2555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707814-5E59-402C-AAD7-B122B63EF0BE}"/>
              </a:ext>
            </a:extLst>
          </p:cNvPr>
          <p:cNvCxnSpPr>
            <a:cxnSpLocks/>
          </p:cNvCxnSpPr>
          <p:nvPr/>
        </p:nvCxnSpPr>
        <p:spPr>
          <a:xfrm flipH="1">
            <a:off x="2205445" y="4085414"/>
            <a:ext cx="2277416" cy="18429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8569FD-8831-4526-A2BF-E302C8FC3205}"/>
              </a:ext>
            </a:extLst>
          </p:cNvPr>
          <p:cNvCxnSpPr>
            <a:cxnSpLocks/>
          </p:cNvCxnSpPr>
          <p:nvPr/>
        </p:nvCxnSpPr>
        <p:spPr>
          <a:xfrm flipH="1" flipV="1">
            <a:off x="2107911" y="3084158"/>
            <a:ext cx="85344" cy="118596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BBEA7F4-4EF5-4ABF-B6F4-9885CB7AA3B0}"/>
              </a:ext>
            </a:extLst>
          </p:cNvPr>
          <p:cNvSpPr/>
          <p:nvPr/>
        </p:nvSpPr>
        <p:spPr>
          <a:xfrm>
            <a:off x="2151453" y="4231964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3A3FEA-B332-4462-8299-50C9491BF84D}"/>
              </a:ext>
            </a:extLst>
          </p:cNvPr>
          <p:cNvSpPr txBox="1"/>
          <p:nvPr/>
        </p:nvSpPr>
        <p:spPr>
          <a:xfrm>
            <a:off x="2906355" y="2932984"/>
            <a:ext cx="832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Route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번호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FECF8-0401-4F22-A691-33343880617C}"/>
              </a:ext>
            </a:extLst>
          </p:cNvPr>
          <p:cNvSpPr txBox="1"/>
          <p:nvPr/>
        </p:nvSpPr>
        <p:spPr>
          <a:xfrm>
            <a:off x="2806730" y="4101694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C06CD7-90F8-46D6-A29C-6F765980DD99}"/>
              </a:ext>
            </a:extLst>
          </p:cNvPr>
          <p:cNvSpPr txBox="1"/>
          <p:nvPr/>
        </p:nvSpPr>
        <p:spPr>
          <a:xfrm>
            <a:off x="4459972" y="3856747"/>
            <a:ext cx="46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4B6976F-C4E4-499C-B89B-217A3A43EE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24402" y="3610108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C17CEC-B776-4691-9A5F-4FC2173E91BD}"/>
              </a:ext>
            </a:extLst>
          </p:cNvPr>
          <p:cNvSpPr txBox="1"/>
          <p:nvPr/>
        </p:nvSpPr>
        <p:spPr>
          <a:xfrm>
            <a:off x="4176187" y="2781689"/>
            <a:ext cx="150430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Waypoint</a:t>
            </a:r>
          </a:p>
          <a:p>
            <a:pPr algn="ctr"/>
            <a:r>
              <a:rPr lang="ko-KR" altLang="en-US" b="1" dirty="0"/>
              <a:t>번호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6962098-AE84-40D1-94BE-20BA08329FC6}"/>
              </a:ext>
            </a:extLst>
          </p:cNvPr>
          <p:cNvCxnSpPr/>
          <p:nvPr/>
        </p:nvCxnSpPr>
        <p:spPr>
          <a:xfrm>
            <a:off x="4613985" y="3428020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E5CCA3-C818-45AA-8215-CFF4CBB4B574}"/>
              </a:ext>
            </a:extLst>
          </p:cNvPr>
          <p:cNvSpPr txBox="1"/>
          <p:nvPr/>
        </p:nvSpPr>
        <p:spPr>
          <a:xfrm>
            <a:off x="1517147" y="3460680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3549C-2E0F-4AFB-B838-B2DFF76CA0E5}"/>
              </a:ext>
            </a:extLst>
          </p:cNvPr>
          <p:cNvSpPr txBox="1"/>
          <p:nvPr/>
        </p:nvSpPr>
        <p:spPr>
          <a:xfrm>
            <a:off x="4673019" y="4186048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34A85-B166-4281-98EC-08F53BAAC3C1}"/>
              </a:ext>
            </a:extLst>
          </p:cNvPr>
          <p:cNvSpPr txBox="1"/>
          <p:nvPr/>
        </p:nvSpPr>
        <p:spPr>
          <a:xfrm>
            <a:off x="5529064" y="4998246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C5022-BBAA-4039-A051-F43C0D526280}"/>
              </a:ext>
            </a:extLst>
          </p:cNvPr>
          <p:cNvSpPr txBox="1"/>
          <p:nvPr/>
        </p:nvSpPr>
        <p:spPr>
          <a:xfrm>
            <a:off x="1384134" y="4882816"/>
            <a:ext cx="8320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범례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E19622A-8C1F-484E-8DD4-B4576D39581C}"/>
              </a:ext>
            </a:extLst>
          </p:cNvPr>
          <p:cNvCxnSpPr>
            <a:cxnSpLocks/>
          </p:cNvCxnSpPr>
          <p:nvPr/>
        </p:nvCxnSpPr>
        <p:spPr>
          <a:xfrm flipH="1">
            <a:off x="835479" y="5073124"/>
            <a:ext cx="539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CC298444-CBD4-4011-BCA1-8529FDE1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3" y="2801200"/>
            <a:ext cx="611113" cy="2819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6918697" y="3564035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CC3370-4307-4A48-B7F8-6C92A6FE66E6}"/>
              </a:ext>
            </a:extLst>
          </p:cNvPr>
          <p:cNvSpPr txBox="1"/>
          <p:nvPr/>
        </p:nvSpPr>
        <p:spPr>
          <a:xfrm>
            <a:off x="6825208" y="5514747"/>
            <a:ext cx="4942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/>
              <a:t>출력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55B059-4AE3-42D6-8569-A5C16F0D1B98}"/>
              </a:ext>
            </a:extLst>
          </p:cNvPr>
          <p:cNvSpPr/>
          <p:nvPr/>
        </p:nvSpPr>
        <p:spPr>
          <a:xfrm>
            <a:off x="7432935" y="1231271"/>
            <a:ext cx="2498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&lt;</a:t>
            </a:r>
            <a:r>
              <a:rPr lang="ko-KR" altLang="en-US" sz="1200" b="1" dirty="0">
                <a:latin typeface="+mn-lt"/>
              </a:rPr>
              <a:t>하단 시계열 그래프 표시화면</a:t>
            </a:r>
            <a:r>
              <a:rPr lang="en-US" altLang="ko-KR" sz="1200" b="1" dirty="0">
                <a:latin typeface="+mn-lt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하단 시계열 그래프 표시화면은 아래 그림처럼 </a:t>
            </a:r>
            <a:r>
              <a:rPr lang="en-US" altLang="ko-KR" sz="1200" b="1" dirty="0">
                <a:latin typeface="+mn-lt"/>
              </a:rPr>
              <a:t>1</a:t>
            </a:r>
            <a:r>
              <a:rPr lang="ko-KR" altLang="en-US" sz="1200" b="1" dirty="0">
                <a:latin typeface="+mn-lt"/>
              </a:rPr>
              <a:t>개의 </a:t>
            </a:r>
            <a:r>
              <a:rPr lang="ko-KR" altLang="en-US" sz="1200" b="1" dirty="0" smtClean="0">
                <a:latin typeface="+mn-lt"/>
              </a:rPr>
              <a:t>그래프 위에 </a:t>
            </a:r>
            <a:r>
              <a:rPr lang="en-US" altLang="ko-KR" sz="1200" b="1" dirty="0">
                <a:latin typeface="+mn-lt"/>
              </a:rPr>
              <a:t>min, max</a:t>
            </a:r>
            <a:r>
              <a:rPr lang="ko-KR" altLang="en-US" sz="1200" b="1" dirty="0">
                <a:latin typeface="+mn-lt"/>
              </a:rPr>
              <a:t>를 활용하여 외력의 변화 표시  </a:t>
            </a:r>
            <a:endParaRPr lang="en-US" altLang="ko-KR" sz="1200" b="1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그래프에 마우스를 </a:t>
            </a:r>
            <a:r>
              <a:rPr lang="ko-KR" altLang="en-US" sz="1200" b="1" dirty="0" smtClean="0">
                <a:latin typeface="+mn-lt"/>
              </a:rPr>
              <a:t>올렸을 때 </a:t>
            </a:r>
            <a:r>
              <a:rPr lang="ko-KR" altLang="en-US" sz="1200" b="1" dirty="0">
                <a:latin typeface="+mn-lt"/>
              </a:rPr>
              <a:t>정보 표시</a:t>
            </a:r>
            <a:r>
              <a:rPr lang="en-US" altLang="ko-KR" sz="1200" b="1" dirty="0">
                <a:latin typeface="+mn-lt"/>
              </a:rPr>
              <a:t>(</a:t>
            </a:r>
            <a:r>
              <a:rPr lang="ko-KR" altLang="en-US" sz="1200" b="1" dirty="0">
                <a:latin typeface="+mn-lt"/>
              </a:rPr>
              <a:t>아래 링크 참고</a:t>
            </a:r>
            <a:r>
              <a:rPr lang="en-US" altLang="ko-KR" sz="1200" b="1" dirty="0">
                <a:latin typeface="+mn-lt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latin typeface="+mn-lt"/>
              </a:rPr>
              <a:t>그래프상 특정위치를 누르면 위에 항로상 해당 위치로 지도 이동 </a:t>
            </a:r>
            <a:endParaRPr lang="en-US" altLang="ko-KR" sz="1200" b="1" dirty="0">
              <a:latin typeface="+mn-lt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3762385" y="6550223"/>
            <a:ext cx="1061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-77889" y="6017827"/>
            <a:ext cx="61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t="2185" r="598" b="1714"/>
          <a:stretch/>
        </p:blipFill>
        <p:spPr>
          <a:xfrm>
            <a:off x="56295" y="5417929"/>
            <a:ext cx="7412180" cy="137809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628A5F-B94B-4395-83F5-9F9379FE1AE4}"/>
              </a:ext>
            </a:extLst>
          </p:cNvPr>
          <p:cNvCxnSpPr>
            <a:endCxn id="40" idx="3"/>
          </p:cNvCxnSpPr>
          <p:nvPr/>
        </p:nvCxnSpPr>
        <p:spPr>
          <a:xfrm>
            <a:off x="560512" y="6088262"/>
            <a:ext cx="6907963" cy="18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DBEDD5-1842-47C6-A097-8F5DF77116EC}"/>
              </a:ext>
            </a:extLst>
          </p:cNvPr>
          <p:cNvCxnSpPr>
            <a:cxnSpLocks/>
          </p:cNvCxnSpPr>
          <p:nvPr/>
        </p:nvCxnSpPr>
        <p:spPr>
          <a:xfrm>
            <a:off x="2432720" y="5496764"/>
            <a:ext cx="0" cy="1220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B52E05-53D0-44BF-994B-D9E332E20239}"/>
              </a:ext>
            </a:extLst>
          </p:cNvPr>
          <p:cNvSpPr txBox="1"/>
          <p:nvPr/>
        </p:nvSpPr>
        <p:spPr>
          <a:xfrm>
            <a:off x="2363965" y="6130621"/>
            <a:ext cx="982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[10,20,42]</a:t>
            </a:r>
            <a:endParaRPr lang="ko-KR" altLang="en-US" sz="11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C6377E-0FFD-4929-BBCC-7E8AE6FF83C3}"/>
              </a:ext>
            </a:extLst>
          </p:cNvPr>
          <p:cNvSpPr/>
          <p:nvPr/>
        </p:nvSpPr>
        <p:spPr>
          <a:xfrm>
            <a:off x="2389467" y="6036627"/>
            <a:ext cx="72379" cy="102917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92329"/>
              </p:ext>
            </p:extLst>
          </p:nvPr>
        </p:nvGraphicFramePr>
        <p:xfrm>
          <a:off x="1304567" y="1971691"/>
          <a:ext cx="610836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3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00408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456009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24338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4942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946406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77950" y="1934418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2578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36330-1EB4-433D-B220-FE21864A35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42832-98ED-4E94-9890-B6E1DD4EAD9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468" y="1545657"/>
            <a:ext cx="9779382" cy="49142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0689A2-F665-4255-831B-921B33D039AB}"/>
              </a:ext>
            </a:extLst>
          </p:cNvPr>
          <p:cNvCxnSpPr/>
          <p:nvPr/>
        </p:nvCxnSpPr>
        <p:spPr>
          <a:xfrm flipH="1" flipV="1">
            <a:off x="8305178" y="4235803"/>
            <a:ext cx="504056" cy="9361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387D3A-2B94-4BDA-AAF1-26BBEC397C3E}"/>
              </a:ext>
            </a:extLst>
          </p:cNvPr>
          <p:cNvCxnSpPr>
            <a:cxnSpLocks/>
          </p:cNvCxnSpPr>
          <p:nvPr/>
        </p:nvCxnSpPr>
        <p:spPr>
          <a:xfrm flipH="1" flipV="1">
            <a:off x="7190768" y="3614076"/>
            <a:ext cx="1111250" cy="6072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3D96BF2-4CA8-4FA7-A461-D145DBDCBC8E}"/>
              </a:ext>
            </a:extLst>
          </p:cNvPr>
          <p:cNvSpPr/>
          <p:nvPr/>
        </p:nvSpPr>
        <p:spPr>
          <a:xfrm>
            <a:off x="8265442" y="4186052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D0AC14E-6789-4A5F-B3CE-74665FF89CF8}"/>
              </a:ext>
            </a:extLst>
          </p:cNvPr>
          <p:cNvSpPr/>
          <p:nvPr/>
        </p:nvSpPr>
        <p:spPr>
          <a:xfrm>
            <a:off x="7092528" y="3461779"/>
            <a:ext cx="327988" cy="25556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707814-5E59-402C-AAD7-B122B63EF0BE}"/>
              </a:ext>
            </a:extLst>
          </p:cNvPr>
          <p:cNvCxnSpPr>
            <a:cxnSpLocks/>
          </p:cNvCxnSpPr>
          <p:nvPr/>
        </p:nvCxnSpPr>
        <p:spPr>
          <a:xfrm flipH="1">
            <a:off x="4868663" y="3604074"/>
            <a:ext cx="2277416" cy="18429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8569FD-8831-4526-A2BF-E302C8FC3205}"/>
              </a:ext>
            </a:extLst>
          </p:cNvPr>
          <p:cNvCxnSpPr>
            <a:cxnSpLocks/>
          </p:cNvCxnSpPr>
          <p:nvPr/>
        </p:nvCxnSpPr>
        <p:spPr>
          <a:xfrm flipH="1" flipV="1">
            <a:off x="4771129" y="2602818"/>
            <a:ext cx="85344" cy="118596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9BBEA7F4-4EF5-4ABF-B6F4-9885CB7AA3B0}"/>
              </a:ext>
            </a:extLst>
          </p:cNvPr>
          <p:cNvSpPr/>
          <p:nvPr/>
        </p:nvSpPr>
        <p:spPr>
          <a:xfrm>
            <a:off x="4814671" y="3750624"/>
            <a:ext cx="85344" cy="813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A3FEA-B332-4462-8299-50C9491BF84D}"/>
              </a:ext>
            </a:extLst>
          </p:cNvPr>
          <p:cNvSpPr txBox="1"/>
          <p:nvPr/>
        </p:nvSpPr>
        <p:spPr>
          <a:xfrm>
            <a:off x="5569573" y="2451644"/>
            <a:ext cx="832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Route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번호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FECF8-0401-4F22-A691-33343880617C}"/>
              </a:ext>
            </a:extLst>
          </p:cNvPr>
          <p:cNvSpPr txBox="1"/>
          <p:nvPr/>
        </p:nvSpPr>
        <p:spPr>
          <a:xfrm>
            <a:off x="5469948" y="3620354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06CD7-90F8-46D6-A29C-6F765980DD99}"/>
              </a:ext>
            </a:extLst>
          </p:cNvPr>
          <p:cNvSpPr txBox="1"/>
          <p:nvPr/>
        </p:nvSpPr>
        <p:spPr>
          <a:xfrm>
            <a:off x="7110115" y="3417765"/>
            <a:ext cx="46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B6976F-C4E4-499C-B89B-217A3A43EEB7}"/>
              </a:ext>
            </a:extLst>
          </p:cNvPr>
          <p:cNvCxnSpPr>
            <a:endCxn id="15" idx="0"/>
          </p:cNvCxnSpPr>
          <p:nvPr/>
        </p:nvCxnSpPr>
        <p:spPr>
          <a:xfrm>
            <a:off x="5987620" y="3128768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C17CEC-B776-4691-9A5F-4FC2173E91BD}"/>
              </a:ext>
            </a:extLst>
          </p:cNvPr>
          <p:cNvSpPr txBox="1"/>
          <p:nvPr/>
        </p:nvSpPr>
        <p:spPr>
          <a:xfrm>
            <a:off x="6839405" y="2300349"/>
            <a:ext cx="150430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Waypoint</a:t>
            </a:r>
          </a:p>
          <a:p>
            <a:pPr algn="ctr"/>
            <a:r>
              <a:rPr lang="ko-KR" altLang="en-US" b="1" dirty="0"/>
              <a:t>번호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6962098-AE84-40D1-94BE-20BA08329FC6}"/>
              </a:ext>
            </a:extLst>
          </p:cNvPr>
          <p:cNvCxnSpPr/>
          <p:nvPr/>
        </p:nvCxnSpPr>
        <p:spPr>
          <a:xfrm>
            <a:off x="7277203" y="2946680"/>
            <a:ext cx="3538" cy="49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E5CCA3-C818-45AA-8215-CFF4CBB4B574}"/>
              </a:ext>
            </a:extLst>
          </p:cNvPr>
          <p:cNvSpPr txBox="1"/>
          <p:nvPr/>
        </p:nvSpPr>
        <p:spPr>
          <a:xfrm>
            <a:off x="4180365" y="2979340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3549C-2E0F-4AFB-B838-B2DFF76CA0E5}"/>
              </a:ext>
            </a:extLst>
          </p:cNvPr>
          <p:cNvSpPr txBox="1"/>
          <p:nvPr/>
        </p:nvSpPr>
        <p:spPr>
          <a:xfrm>
            <a:off x="7336237" y="3704708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D34A85-B166-4281-98EC-08F53BAAC3C1}"/>
              </a:ext>
            </a:extLst>
          </p:cNvPr>
          <p:cNvSpPr txBox="1"/>
          <p:nvPr/>
        </p:nvSpPr>
        <p:spPr>
          <a:xfrm>
            <a:off x="8192282" y="4516906"/>
            <a:ext cx="10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Route 1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C5022-BBAA-4039-A051-F43C0D526280}"/>
              </a:ext>
            </a:extLst>
          </p:cNvPr>
          <p:cNvSpPr txBox="1"/>
          <p:nvPr/>
        </p:nvSpPr>
        <p:spPr>
          <a:xfrm>
            <a:off x="1385160" y="4444912"/>
            <a:ext cx="8320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b="1" dirty="0"/>
              <a:t>범례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E19622A-8C1F-484E-8DD4-B4576D39581C}"/>
              </a:ext>
            </a:extLst>
          </p:cNvPr>
          <p:cNvCxnSpPr>
            <a:cxnSpLocks/>
          </p:cNvCxnSpPr>
          <p:nvPr/>
        </p:nvCxnSpPr>
        <p:spPr>
          <a:xfrm flipH="1">
            <a:off x="836505" y="4635220"/>
            <a:ext cx="539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CC298444-CBD4-4011-BCA1-8529FDE1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7" y="2223014"/>
            <a:ext cx="611113" cy="2819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290656" y="2407086"/>
            <a:ext cx="4942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최적항해탐색</a:t>
            </a:r>
            <a:endParaRPr lang="ko-KR" altLang="en-US" sz="12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2185" r="598" b="1714"/>
          <a:stretch/>
        </p:blipFill>
        <p:spPr>
          <a:xfrm>
            <a:off x="69468" y="5373635"/>
            <a:ext cx="9763506" cy="14220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8644E4-D0F6-43E1-9CE7-C328F9355304}"/>
              </a:ext>
            </a:extLst>
          </p:cNvPr>
          <p:cNvSpPr txBox="1"/>
          <p:nvPr/>
        </p:nvSpPr>
        <p:spPr>
          <a:xfrm>
            <a:off x="5180376" y="6473924"/>
            <a:ext cx="1397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lt"/>
              </a:rPr>
              <a:t>waypoint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10C42B-60B3-41EF-86D2-63C285403D5C}"/>
              </a:ext>
            </a:extLst>
          </p:cNvPr>
          <p:cNvSpPr txBox="1"/>
          <p:nvPr/>
        </p:nvSpPr>
        <p:spPr>
          <a:xfrm rot="16200000">
            <a:off x="12107" y="5877701"/>
            <a:ext cx="67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lt"/>
              </a:rPr>
              <a:t>속력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C3370-4307-4A48-B7F8-6C92A6FE66E6}"/>
              </a:ext>
            </a:extLst>
          </p:cNvPr>
          <p:cNvSpPr txBox="1"/>
          <p:nvPr/>
        </p:nvSpPr>
        <p:spPr>
          <a:xfrm>
            <a:off x="9225756" y="4955440"/>
            <a:ext cx="4942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출력</a:t>
            </a:r>
            <a:endParaRPr lang="ko-KR" altLang="en-US" sz="12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628A5F-B94B-4395-83F5-9F9379FE1AE4}"/>
              </a:ext>
            </a:extLst>
          </p:cNvPr>
          <p:cNvCxnSpPr/>
          <p:nvPr/>
        </p:nvCxnSpPr>
        <p:spPr>
          <a:xfrm flipV="1">
            <a:off x="776536" y="5997076"/>
            <a:ext cx="9056438" cy="2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2DBEDD5-1842-47C6-A097-8F5DF77116EC}"/>
              </a:ext>
            </a:extLst>
          </p:cNvPr>
          <p:cNvCxnSpPr>
            <a:cxnSpLocks/>
          </p:cNvCxnSpPr>
          <p:nvPr/>
        </p:nvCxnSpPr>
        <p:spPr>
          <a:xfrm>
            <a:off x="3220301" y="5373635"/>
            <a:ext cx="0" cy="1287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3B52E05-53D0-44BF-994B-D9E332E20239}"/>
              </a:ext>
            </a:extLst>
          </p:cNvPr>
          <p:cNvSpPr txBox="1"/>
          <p:nvPr/>
        </p:nvSpPr>
        <p:spPr>
          <a:xfrm>
            <a:off x="3219164" y="6027685"/>
            <a:ext cx="932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[10,20,42]</a:t>
            </a:r>
            <a:endParaRPr lang="ko-KR" altLang="en-US" sz="11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7C6377E-0FFD-4929-BBCC-7E8AE6FF83C3}"/>
              </a:ext>
            </a:extLst>
          </p:cNvPr>
          <p:cNvSpPr/>
          <p:nvPr/>
        </p:nvSpPr>
        <p:spPr>
          <a:xfrm>
            <a:off x="3157998" y="5962864"/>
            <a:ext cx="122332" cy="123604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22112"/>
              </p:ext>
            </p:extLst>
          </p:nvPr>
        </p:nvGraphicFramePr>
        <p:xfrm>
          <a:off x="2657288" y="1553026"/>
          <a:ext cx="1431616" cy="1830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161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1939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Marine</a:t>
                      </a:r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 Weather </a:t>
                      </a:r>
                    </a:p>
                    <a:p>
                      <a:pPr algn="r" latinLnBrk="1"/>
                      <a:r>
                        <a:rPr lang="en-US" altLang="ko-KR" sz="800" b="1" baseline="0" dirty="0" smtClean="0">
                          <a:latin typeface="+mn-ea"/>
                          <a:ea typeface="+mn-ea"/>
                        </a:rPr>
                        <a:t>&amp; Environment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76633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890" r="11506" b="28410"/>
          <a:stretch/>
        </p:blipFill>
        <p:spPr>
          <a:xfrm>
            <a:off x="2687676" y="1873873"/>
            <a:ext cx="260486" cy="1739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2699016" y="2402100"/>
            <a:ext cx="236427" cy="19394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687676" y="2878178"/>
            <a:ext cx="254395" cy="2265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2670175" y="2643119"/>
            <a:ext cx="289395" cy="20094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2714328" y="3144227"/>
            <a:ext cx="186899" cy="19195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9051" r="8001" b="23750"/>
          <a:stretch/>
        </p:blipFill>
        <p:spPr>
          <a:xfrm>
            <a:off x="2666034" y="1564276"/>
            <a:ext cx="269409" cy="21286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2706860" y="2162591"/>
            <a:ext cx="216024" cy="21602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0" y="769738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서비스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선박최적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항해 및 속력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err="1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항로결과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표시화면메뉴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지도 상 그림 및 하단 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그래프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863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43434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90277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98901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8572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575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Navigation Services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2. </a:t>
            </a:r>
            <a:r>
              <a:rPr kumimoji="0" lang="ko-KR" altLang="en-US" sz="5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정박지</a:t>
            </a:r>
            <a:r>
              <a:rPr kumimoji="0" lang="ko-KR" altLang="en-US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관리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14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Navigation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정박지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관리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4160912" y="1540322"/>
          <a:ext cx="1818373" cy="758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4178414" y="1795441"/>
            <a:ext cx="314965" cy="22655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4160913" y="1556352"/>
            <a:ext cx="358299" cy="20094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4215601" y="2069278"/>
            <a:ext cx="231399" cy="19195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4" name="직사각형 3"/>
          <p:cNvSpPr/>
          <p:nvPr/>
        </p:nvSpPr>
        <p:spPr>
          <a:xfrm>
            <a:off x="7833320" y="1538288"/>
            <a:ext cx="1999654" cy="52482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12330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7617296" y="4005064"/>
            <a:ext cx="360040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L 도형 5"/>
          <p:cNvSpPr/>
          <p:nvPr/>
        </p:nvSpPr>
        <p:spPr>
          <a:xfrm rot="13484792">
            <a:off x="7651105" y="4062386"/>
            <a:ext cx="101380" cy="101381"/>
          </a:xfrm>
          <a:prstGeom prst="corner">
            <a:avLst>
              <a:gd name="adj1" fmla="val 16828"/>
              <a:gd name="adj2" fmla="val 26912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977336" y="1656825"/>
            <a:ext cx="1728192" cy="365166"/>
            <a:chOff x="7977336" y="1656825"/>
            <a:chExt cx="1728192" cy="36516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977336" y="1656825"/>
              <a:ext cx="1728192" cy="365166"/>
            </a:xfrm>
            <a:prstGeom prst="roundRect">
              <a:avLst>
                <a:gd name="adj" fmla="val 9838"/>
              </a:avLst>
            </a:prstGeom>
            <a:solidFill>
              <a:schemeClr val="tx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698" y="1700908"/>
              <a:ext cx="1583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/>
                  </a:solidFill>
                  <a:latin typeface="+mn-ea"/>
                  <a:ea typeface="+mn-ea"/>
                </a:rPr>
                <a:t>정박지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n-ea"/>
                  <a:ea typeface="+mn-ea"/>
                </a:rPr>
                <a:t> 관리</a:t>
              </a:r>
              <a:endParaRPr lang="ko-KR" altLang="en-US" sz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89506" y="2066075"/>
            <a:ext cx="1728192" cy="18669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설명선 1 25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4304929" y="3692525"/>
            <a:ext cx="2904774" cy="697729"/>
          </a:xfrm>
          <a:prstGeom prst="borderCallout1">
            <a:avLst>
              <a:gd name="adj1" fmla="val 2002"/>
              <a:gd name="adj2" fmla="val 99798"/>
              <a:gd name="adj3" fmla="val -5955"/>
              <a:gd name="adj4" fmla="val 136901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설정을 완료하면 설정한 구역에 대한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정박지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구역이 표시됨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구역을 클릭하면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맵이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확대되어 나타나며 그 구역에 정박해있는 선박이 표시됨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17444" y="2122728"/>
            <a:ext cx="11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구역 설정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5247" y="241824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마우스 클릭 위치 지정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15247" y="2708046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좌표 입력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89148" y="2938878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Lat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89148" y="3218875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Lon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81660" y="3536994"/>
            <a:ext cx="1224136" cy="216977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설정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030966" y="2423482"/>
            <a:ext cx="202151" cy="202549"/>
            <a:chOff x="10727512" y="3645024"/>
            <a:chExt cx="202151" cy="202549"/>
          </a:xfrm>
          <a:solidFill>
            <a:srgbClr val="0070C0"/>
          </a:solidFill>
        </p:grpSpPr>
        <p:sp>
          <p:nvSpPr>
            <p:cNvPr id="35" name="타원 34"/>
            <p:cNvSpPr/>
            <p:nvPr/>
          </p:nvSpPr>
          <p:spPr>
            <a:xfrm>
              <a:off x="10727512" y="3645024"/>
              <a:ext cx="202151" cy="202549"/>
            </a:xfrm>
            <a:prstGeom prst="ellipse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1/2 액자 35"/>
            <p:cNvSpPr/>
            <p:nvPr/>
          </p:nvSpPr>
          <p:spPr>
            <a:xfrm rot="13444499">
              <a:off x="10790087" y="3669838"/>
              <a:ext cx="77000" cy="138489"/>
            </a:xfrm>
            <a:prstGeom prst="halfFrame">
              <a:avLst>
                <a:gd name="adj1" fmla="val 12462"/>
                <a:gd name="adj2" fmla="val 18267"/>
              </a:avLst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30966" y="2733540"/>
            <a:ext cx="202151" cy="202549"/>
            <a:chOff x="10727512" y="3645024"/>
            <a:chExt cx="202151" cy="202549"/>
          </a:xfrm>
        </p:grpSpPr>
        <p:sp>
          <p:nvSpPr>
            <p:cNvPr id="38" name="타원 37"/>
            <p:cNvSpPr/>
            <p:nvPr/>
          </p:nvSpPr>
          <p:spPr>
            <a:xfrm>
              <a:off x="10727512" y="3645024"/>
              <a:ext cx="202151" cy="202549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1/2 액자 38"/>
            <p:cNvSpPr/>
            <p:nvPr/>
          </p:nvSpPr>
          <p:spPr>
            <a:xfrm rot="13444499">
              <a:off x="10790087" y="3669838"/>
              <a:ext cx="77000" cy="138489"/>
            </a:xfrm>
            <a:prstGeom prst="halfFrame">
              <a:avLst>
                <a:gd name="adj1" fmla="val 12462"/>
                <a:gd name="adj2" fmla="val 18267"/>
              </a:avLst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12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Navigation Services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3. </a:t>
            </a:r>
            <a:r>
              <a:rPr kumimoji="0" lang="ko-KR" altLang="en-US" sz="5000" b="1" i="0" u="none" strike="noStrike" kern="1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교통류</a:t>
            </a:r>
            <a:r>
              <a:rPr kumimoji="0" lang="ko-KR" altLang="en-US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 예측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22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Navigation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교통류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예측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12330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4160912" y="1540322"/>
          <a:ext cx="1818373" cy="758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선박최적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항해 및 속력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  <a:tr h="2454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정박지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38543"/>
                  </a:ext>
                </a:extLst>
              </a:tr>
              <a:tr h="2679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latin typeface="+mn-ea"/>
                          <a:ea typeface="+mn-ea"/>
                        </a:rPr>
                        <a:t>교통류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 예측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63465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4178414" y="1795441"/>
            <a:ext cx="314965" cy="2265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t="30819" r="21050" b="39144"/>
          <a:stretch/>
        </p:blipFill>
        <p:spPr>
          <a:xfrm flipH="1">
            <a:off x="4160913" y="1556352"/>
            <a:ext cx="358299" cy="2009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2751" r="11151" b="17451"/>
          <a:stretch/>
        </p:blipFill>
        <p:spPr>
          <a:xfrm>
            <a:off x="4215601" y="2069278"/>
            <a:ext cx="231399" cy="1919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833320" y="1538288"/>
            <a:ext cx="1999654" cy="52482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617296" y="4005064"/>
            <a:ext cx="360040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L 도형 20"/>
          <p:cNvSpPr/>
          <p:nvPr/>
        </p:nvSpPr>
        <p:spPr>
          <a:xfrm rot="13484792">
            <a:off x="7651105" y="4062386"/>
            <a:ext cx="101380" cy="101381"/>
          </a:xfrm>
          <a:prstGeom prst="corner">
            <a:avLst>
              <a:gd name="adj1" fmla="val 16828"/>
              <a:gd name="adj2" fmla="val 26912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77336" y="1656825"/>
            <a:ext cx="1728192" cy="365166"/>
            <a:chOff x="7977336" y="1656825"/>
            <a:chExt cx="1728192" cy="36516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7977336" y="1656825"/>
              <a:ext cx="1728192" cy="365166"/>
            </a:xfrm>
            <a:prstGeom prst="roundRect">
              <a:avLst>
                <a:gd name="adj" fmla="val 9838"/>
              </a:avLst>
            </a:prstGeom>
            <a:solidFill>
              <a:schemeClr val="tx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49698" y="1700908"/>
              <a:ext cx="1583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/>
                  </a:solidFill>
                  <a:latin typeface="+mn-ea"/>
                  <a:ea typeface="+mn-ea"/>
                </a:rPr>
                <a:t>교통류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n-ea"/>
                  <a:ea typeface="+mn-ea"/>
                </a:rPr>
                <a:t> 예측</a:t>
              </a:r>
              <a:endParaRPr lang="ko-KR" altLang="en-US" sz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7989506" y="2066075"/>
            <a:ext cx="1728192" cy="366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17444" y="2122728"/>
            <a:ext cx="11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구역 설정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15247" y="2418243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마우스 클릭 위치 지정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15247" y="2708046"/>
            <a:ext cx="158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좌표 입력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89148" y="2938878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Lat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89148" y="3218875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Lon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81660" y="3536994"/>
            <a:ext cx="1224136" cy="216977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설정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030966" y="2423482"/>
            <a:ext cx="202151" cy="202549"/>
            <a:chOff x="10727512" y="3645024"/>
            <a:chExt cx="202151" cy="202549"/>
          </a:xfrm>
          <a:solidFill>
            <a:srgbClr val="0070C0"/>
          </a:solidFill>
        </p:grpSpPr>
        <p:sp>
          <p:nvSpPr>
            <p:cNvPr id="6" name="타원 5"/>
            <p:cNvSpPr/>
            <p:nvPr/>
          </p:nvSpPr>
          <p:spPr>
            <a:xfrm>
              <a:off x="10727512" y="3645024"/>
              <a:ext cx="202151" cy="202549"/>
            </a:xfrm>
            <a:prstGeom prst="ellipse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1/2 액자 6"/>
            <p:cNvSpPr/>
            <p:nvPr/>
          </p:nvSpPr>
          <p:spPr>
            <a:xfrm rot="13444499">
              <a:off x="10790087" y="3669838"/>
              <a:ext cx="77000" cy="138489"/>
            </a:xfrm>
            <a:prstGeom prst="halfFrame">
              <a:avLst>
                <a:gd name="adj1" fmla="val 12462"/>
                <a:gd name="adj2" fmla="val 18267"/>
              </a:avLst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30966" y="2733540"/>
            <a:ext cx="202151" cy="202549"/>
            <a:chOff x="10727512" y="3645024"/>
            <a:chExt cx="202151" cy="202549"/>
          </a:xfrm>
        </p:grpSpPr>
        <p:sp>
          <p:nvSpPr>
            <p:cNvPr id="47" name="타원 46"/>
            <p:cNvSpPr/>
            <p:nvPr/>
          </p:nvSpPr>
          <p:spPr>
            <a:xfrm>
              <a:off x="10727512" y="3645024"/>
              <a:ext cx="202151" cy="202549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1/2 액자 47"/>
            <p:cNvSpPr/>
            <p:nvPr/>
          </p:nvSpPr>
          <p:spPr>
            <a:xfrm rot="13444499">
              <a:off x="10790087" y="3669838"/>
              <a:ext cx="77000" cy="138489"/>
            </a:xfrm>
            <a:prstGeom prst="halfFrame">
              <a:avLst>
                <a:gd name="adj1" fmla="val 12462"/>
                <a:gd name="adj2" fmla="val 18267"/>
              </a:avLst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833320" y="3844664"/>
            <a:ext cx="11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예측 모드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289148" y="4129032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예측 모드</a:t>
            </a:r>
            <a:endParaRPr lang="ko-KR" altLang="en-US" sz="1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5" name="L 도형 54"/>
          <p:cNvSpPr/>
          <p:nvPr/>
        </p:nvSpPr>
        <p:spPr>
          <a:xfrm rot="2817832" flipH="1">
            <a:off x="9276225" y="4139815"/>
            <a:ext cx="151391" cy="139354"/>
          </a:xfrm>
          <a:prstGeom prst="corner">
            <a:avLst>
              <a:gd name="adj1" fmla="val 13271"/>
              <a:gd name="adj2" fmla="val 13597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285184" y="4344362"/>
            <a:ext cx="1224136" cy="37670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항적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3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격자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289148" y="4818494"/>
            <a:ext cx="1224136" cy="21697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2021/09/09 – 2021/09/10</a:t>
            </a:r>
            <a:endParaRPr lang="ko-KR" altLang="en-US" sz="7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1660" y="5273771"/>
            <a:ext cx="1231624" cy="276999"/>
          </a:xfrm>
          <a:prstGeom prst="rect">
            <a:avLst/>
          </a:prstGeom>
          <a:solidFill>
            <a:srgbClr val="F26C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  <a:ea typeface="+mn-ea"/>
              </a:rPr>
              <a:t>확인</a:t>
            </a:r>
            <a:endParaRPr lang="ko-KR" altLang="en-US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68978" y="6334128"/>
            <a:ext cx="7604504" cy="231211"/>
            <a:chOff x="1688442" y="6438382"/>
            <a:chExt cx="8120337" cy="117922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688442" y="6445713"/>
              <a:ext cx="4281405" cy="110591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5874267" y="6438382"/>
              <a:ext cx="3934512" cy="1179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65" name="Picture 4" descr="play Icon 38573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" y="6172953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모서리가 둥근 사각형 설명선 66"/>
          <p:cNvSpPr/>
          <p:nvPr/>
        </p:nvSpPr>
        <p:spPr>
          <a:xfrm>
            <a:off x="3498185" y="5948673"/>
            <a:ext cx="1598831" cy="238456"/>
          </a:xfrm>
          <a:prstGeom prst="wedgeRoundRectCallout">
            <a:avLst>
              <a:gd name="adj1" fmla="val -6208"/>
              <a:gd name="adj2" fmla="val 107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금요일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00:00 - 24:00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0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Big Data Services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914400" marR="0" lvl="0" indent="-9144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5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5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    Big Data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37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992560" y="2276872"/>
            <a:ext cx="2281896" cy="913966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1043390" y="2318356"/>
            <a:ext cx="208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lt"/>
              </a:rPr>
              <a:t>처음 버튼을 누르면</a:t>
            </a:r>
            <a:r>
              <a:rPr lang="en-US" altLang="ko-KR" sz="1200" b="1" dirty="0">
                <a:latin typeface="+mn-lt"/>
              </a:rPr>
              <a:t>, </a:t>
            </a:r>
            <a:r>
              <a:rPr lang="ko-KR" altLang="en-US" sz="1200" b="1" dirty="0">
                <a:latin typeface="+mn-lt"/>
              </a:rPr>
              <a:t>그림처럼 </a:t>
            </a:r>
            <a:r>
              <a:rPr lang="en-US" altLang="ko-KR" sz="1200" b="1" dirty="0">
                <a:latin typeface="+mn-lt"/>
              </a:rPr>
              <a:t>Heat map </a:t>
            </a:r>
            <a:r>
              <a:rPr lang="ko-KR" altLang="en-US" sz="1200" b="1" dirty="0">
                <a:latin typeface="+mn-lt"/>
              </a:rPr>
              <a:t>화면이 나옴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en-US" altLang="ko-KR" sz="1200" b="1" dirty="0">
                <a:latin typeface="+mn-lt"/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이게 기본 화면임</a:t>
            </a:r>
            <a:r>
              <a:rPr lang="en-US" altLang="ko-KR" sz="1200" b="1" dirty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  <a:latin typeface="+mn-lt"/>
              </a:rPr>
              <a:t> </a:t>
            </a:r>
            <a:endParaRPr lang="en-US" altLang="ko-KR" sz="1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sp>
        <p:nvSpPr>
          <p:cNvPr id="61" name="설명선 1 13">
            <a:extLst>
              <a:ext uri="{FF2B5EF4-FFF2-40B4-BE49-F238E27FC236}">
                <a16:creationId xmlns:a16="http://schemas.microsoft.com/office/drawing/2014/main" id="{764AA866-9C92-44EF-B355-9EFDBAC71751}"/>
              </a:ext>
            </a:extLst>
          </p:cNvPr>
          <p:cNvSpPr/>
          <p:nvPr/>
        </p:nvSpPr>
        <p:spPr>
          <a:xfrm>
            <a:off x="8060212" y="2062012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Route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sp>
        <p:nvSpPr>
          <p:cNvPr id="65" name="설명선 1 13">
            <a:extLst>
              <a:ext uri="{FF2B5EF4-FFF2-40B4-BE49-F238E27FC236}">
                <a16:creationId xmlns:a16="http://schemas.microsoft.com/office/drawing/2014/main" id="{ABA3B4C0-8E3E-4985-B850-D57AEEF62EAE}"/>
              </a:ext>
            </a:extLst>
          </p:cNvPr>
          <p:cNvSpPr/>
          <p:nvPr/>
        </p:nvSpPr>
        <p:spPr>
          <a:xfrm>
            <a:off x="8093392" y="2672140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Near-collision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69" name="설명선 1 13">
            <a:extLst>
              <a:ext uri="{FF2B5EF4-FFF2-40B4-BE49-F238E27FC236}">
                <a16:creationId xmlns:a16="http://schemas.microsoft.com/office/drawing/2014/main" id="{3DFBB9D7-EAD1-427C-9EC4-D5E2C9F7227B}"/>
              </a:ext>
            </a:extLst>
          </p:cNvPr>
          <p:cNvSpPr/>
          <p:nvPr/>
        </p:nvSpPr>
        <p:spPr>
          <a:xfrm>
            <a:off x="8093392" y="3317065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Risk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sp>
        <p:nvSpPr>
          <p:cNvPr id="84" name="설명선 1 13">
            <a:extLst>
              <a:ext uri="{FF2B5EF4-FFF2-40B4-BE49-F238E27FC236}">
                <a16:creationId xmlns:a16="http://schemas.microsoft.com/office/drawing/2014/main" id="{02FDA9DF-40E6-44C6-8F13-1A04004335CF}"/>
              </a:ext>
            </a:extLst>
          </p:cNvPr>
          <p:cNvSpPr/>
          <p:nvPr/>
        </p:nvSpPr>
        <p:spPr>
          <a:xfrm>
            <a:off x="8071706" y="1476994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Traffic Density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42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초기 화면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38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5322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11235"/>
              </p:ext>
            </p:extLst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27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1868853" y="1442670"/>
            <a:ext cx="3287260" cy="4002554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221283" y="1442670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C32B7B-D049-4992-9906-3979250F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59" y="1703053"/>
            <a:ext cx="523875" cy="3333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5C06C8-478D-472A-B629-1C5905A35553}"/>
              </a:ext>
            </a:extLst>
          </p:cNvPr>
          <p:cNvCxnSpPr>
            <a:cxnSpLocks/>
          </p:cNvCxnSpPr>
          <p:nvPr/>
        </p:nvCxnSpPr>
        <p:spPr>
          <a:xfrm flipV="1">
            <a:off x="5156113" y="1783741"/>
            <a:ext cx="1361047" cy="274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2132123" y="203191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FB2C99C-1C8A-4E11-B77C-6280C724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560" y="2031918"/>
            <a:ext cx="523875" cy="277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478391" y="274005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FBA746B-E5D8-48FA-BDD6-C1A68E1BA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828" y="2740049"/>
            <a:ext cx="523875" cy="277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478391" y="311365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C4F3508-D7D8-46D9-BF9A-94A2D7B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828" y="3113658"/>
            <a:ext cx="523875" cy="277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478391" y="347901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87" y="3467797"/>
            <a:ext cx="523875" cy="277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Traffic Density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468031" y="379872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86" y="3826617"/>
            <a:ext cx="523875" cy="277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17040" y="420901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09951" y="454890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9" y="4249779"/>
            <a:ext cx="523875" cy="277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188" y="4599501"/>
            <a:ext cx="523875" cy="2770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166406" y="2678232"/>
            <a:ext cx="2120308" cy="14658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17041" y="239159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90" y="2374695"/>
            <a:ext cx="523875" cy="277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72680" y="2335013"/>
            <a:ext cx="2448272" cy="2606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047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Traffic Density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03321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2283"/>
              </p:ext>
            </p:extLst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1797310" y="2389938"/>
            <a:ext cx="3287260" cy="3732780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065070" y="2360006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205763" y="2652724"/>
            <a:ext cx="493600" cy="216024"/>
            <a:chOff x="2300592" y="7969496"/>
            <a:chExt cx="493600" cy="216024"/>
          </a:xfrm>
        </p:grpSpPr>
        <p:sp>
          <p:nvSpPr>
            <p:cNvPr id="5" name="순서도: 지연 4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2061954" y="3208296"/>
            <a:ext cx="2448272" cy="26061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1975910" y="294925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163366" y="2962804"/>
            <a:ext cx="493600" cy="216024"/>
            <a:chOff x="2300592" y="7969496"/>
            <a:chExt cx="493600" cy="216024"/>
          </a:xfrm>
        </p:grpSpPr>
        <p:sp>
          <p:nvSpPr>
            <p:cNvPr id="35" name="순서도: 지연 34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216696" y="3491324"/>
            <a:ext cx="2120308" cy="1241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170262" y="320440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318991" y="3249080"/>
            <a:ext cx="493600" cy="216024"/>
            <a:chOff x="2300592" y="7969496"/>
            <a:chExt cx="493600" cy="216024"/>
          </a:xfrm>
        </p:grpSpPr>
        <p:sp>
          <p:nvSpPr>
            <p:cNvPr id="68" name="순서도: 지연 6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16696" y="484876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31056" y="510302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468567" y="4875091"/>
            <a:ext cx="493600" cy="216024"/>
            <a:chOff x="2300592" y="7969496"/>
            <a:chExt cx="493600" cy="216024"/>
          </a:xfrm>
        </p:grpSpPr>
        <p:sp>
          <p:nvSpPr>
            <p:cNvPr id="73" name="순서도: 지연 72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470931" y="5133516"/>
            <a:ext cx="493600" cy="216024"/>
            <a:chOff x="2300592" y="7969496"/>
            <a:chExt cx="493600" cy="216024"/>
          </a:xfrm>
        </p:grpSpPr>
        <p:sp>
          <p:nvSpPr>
            <p:cNvPr id="76" name="순서도: 지연 7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535651" y="3536458"/>
            <a:ext cx="493600" cy="216024"/>
            <a:chOff x="2300592" y="7969496"/>
            <a:chExt cx="493600" cy="216024"/>
          </a:xfrm>
        </p:grpSpPr>
        <p:sp>
          <p:nvSpPr>
            <p:cNvPr id="38" name="순서도: 지연 3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535651" y="3823837"/>
            <a:ext cx="493600" cy="216024"/>
            <a:chOff x="2300592" y="7969496"/>
            <a:chExt cx="493600" cy="216024"/>
          </a:xfrm>
        </p:grpSpPr>
        <p:sp>
          <p:nvSpPr>
            <p:cNvPr id="41" name="순서도: 지연 4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35015" y="4372323"/>
            <a:ext cx="493600" cy="216024"/>
            <a:chOff x="2300592" y="7969496"/>
            <a:chExt cx="493600" cy="216024"/>
          </a:xfrm>
        </p:grpSpPr>
        <p:sp>
          <p:nvSpPr>
            <p:cNvPr id="44" name="순서도: 지연 4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267332" y="350970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276572" y="379898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76571" y="407379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67331" y="4335868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535650" y="4109423"/>
            <a:ext cx="493600" cy="216024"/>
            <a:chOff x="2300592" y="7969496"/>
            <a:chExt cx="493600" cy="216024"/>
          </a:xfrm>
        </p:grpSpPr>
        <p:sp>
          <p:nvSpPr>
            <p:cNvPr id="56" name="순서도: 지연 5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2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2317399" y="1348952"/>
            <a:ext cx="2947000" cy="5320408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481589" y="1284771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C32B7B-D049-4992-9906-3979250F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265" y="1545154"/>
            <a:ext cx="523875" cy="3333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5C06C8-478D-472A-B629-1C5905A35553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156113" y="2058015"/>
            <a:ext cx="1463939" cy="117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2509952" y="171015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FB2C99C-1C8A-4E11-B77C-6280C724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61" y="1731869"/>
            <a:ext cx="523875" cy="277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0BF624-C4AB-41C0-AB35-958A6B774FA6}"/>
              </a:ext>
            </a:extLst>
          </p:cNvPr>
          <p:cNvSpPr txBox="1"/>
          <p:nvPr/>
        </p:nvSpPr>
        <p:spPr>
          <a:xfrm>
            <a:off x="7539774" y="1284771"/>
            <a:ext cx="2296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All traffic </a:t>
            </a:r>
            <a:r>
              <a:rPr lang="ko-KR" altLang="en-US" sz="1200" b="1" dirty="0">
                <a:latin typeface="+mn-lt"/>
              </a:rPr>
              <a:t>은 항로를 보여줄 선박들의 선종을 선택함</a:t>
            </a:r>
            <a:r>
              <a:rPr lang="en-US" altLang="ko-KR" sz="1200" b="1" dirty="0">
                <a:latin typeface="+mn-lt"/>
              </a:rPr>
              <a:t>. </a:t>
            </a:r>
          </a:p>
          <a:p>
            <a:endParaRPr lang="en-US" altLang="ko-KR" sz="1200" b="1" dirty="0">
              <a:latin typeface="+mn-lt"/>
            </a:endParaRPr>
          </a:p>
          <a:p>
            <a:r>
              <a:rPr lang="en-US" altLang="ko-KR" sz="1200" b="1" dirty="0">
                <a:latin typeface="+mn-lt"/>
              </a:rPr>
              <a:t>Route information</a:t>
            </a:r>
          </a:p>
          <a:p>
            <a:r>
              <a:rPr lang="ko-KR" altLang="en-US" sz="1200" b="1" dirty="0">
                <a:latin typeface="+mn-lt"/>
              </a:rPr>
              <a:t>은 항로를 어떻게 보여줄지 정보</a:t>
            </a:r>
            <a:endParaRPr lang="en-US" altLang="ko-KR" sz="1200" b="1" dirty="0">
              <a:latin typeface="+mn-lt"/>
            </a:endParaRPr>
          </a:p>
          <a:p>
            <a:endParaRPr lang="en-US" altLang="ko-KR" sz="1200" b="1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9F1221-C2DF-411C-A3C8-3B9C83B487F6}"/>
              </a:ext>
            </a:extLst>
          </p:cNvPr>
          <p:cNvSpPr txBox="1"/>
          <p:nvPr/>
        </p:nvSpPr>
        <p:spPr>
          <a:xfrm>
            <a:off x="2509952" y="5029693"/>
            <a:ext cx="1599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항로정보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83B0E5-055F-4757-AB63-1C4D374CB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61" y="5036001"/>
            <a:ext cx="523875" cy="2770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489FD5-03E1-4472-BABE-263EBEE2C08E}"/>
              </a:ext>
            </a:extLst>
          </p:cNvPr>
          <p:cNvGrpSpPr/>
          <p:nvPr/>
        </p:nvGrpSpPr>
        <p:grpSpPr>
          <a:xfrm>
            <a:off x="2950733" y="5361627"/>
            <a:ext cx="1823808" cy="771371"/>
            <a:chOff x="2926080" y="2297419"/>
            <a:chExt cx="1823808" cy="77137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0A5739-FA64-4E00-A628-7F0549977BE4}"/>
                </a:ext>
              </a:extLst>
            </p:cNvPr>
            <p:cNvSpPr txBox="1"/>
            <p:nvPr/>
          </p:nvSpPr>
          <p:spPr>
            <a:xfrm>
              <a:off x="3022426" y="2392611"/>
              <a:ext cx="10095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측방분포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37474AF-31FB-49AB-9D06-575C4416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6863" y="2392610"/>
              <a:ext cx="523875" cy="277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59DEC8-C890-4C44-8056-46C5CDE7C7A5}"/>
                </a:ext>
              </a:extLst>
            </p:cNvPr>
            <p:cNvSpPr txBox="1"/>
            <p:nvPr/>
          </p:nvSpPr>
          <p:spPr>
            <a:xfrm>
              <a:off x="3055861" y="2694229"/>
              <a:ext cx="10095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충돌위험도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D2C8FD0-0136-446B-AE4E-7332AEDE3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6743" y="2725646"/>
              <a:ext cx="523875" cy="2770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CEB3D0-69DE-4CAD-A045-CB11D24221D2}"/>
                </a:ext>
              </a:extLst>
            </p:cNvPr>
            <p:cNvSpPr/>
            <p:nvPr/>
          </p:nvSpPr>
          <p:spPr>
            <a:xfrm>
              <a:off x="2926080" y="2297419"/>
              <a:ext cx="1823808" cy="771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Route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E196F6BA-A2F9-412E-9866-6CFACB66F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9" y="3691134"/>
            <a:ext cx="1969727" cy="13831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0D5AC4-5096-4A50-AC1A-76E13CC65352}"/>
              </a:ext>
            </a:extLst>
          </p:cNvPr>
          <p:cNvSpPr txBox="1"/>
          <p:nvPr/>
        </p:nvSpPr>
        <p:spPr>
          <a:xfrm>
            <a:off x="662948" y="4766955"/>
            <a:ext cx="158620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 b="1" dirty="0">
                <a:latin typeface="+mn-ea"/>
              </a:rPr>
              <a:t>충돌위험도 </a:t>
            </a:r>
            <a:r>
              <a:rPr lang="ko-KR" altLang="en-US" sz="1000" b="1" dirty="0" err="1">
                <a:latin typeface="+mn-ea"/>
              </a:rPr>
              <a:t>선택시</a:t>
            </a:r>
            <a:r>
              <a:rPr lang="ko-KR" altLang="en-US" sz="1000" b="1" dirty="0">
                <a:latin typeface="+mn-ea"/>
              </a:rPr>
              <a:t> 그림</a:t>
            </a:r>
            <a:endParaRPr lang="en-US" altLang="ko-KR" sz="1000" b="1" dirty="0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4E31F88-216F-49B5-841C-704B635837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433"/>
          <a:stretch/>
        </p:blipFill>
        <p:spPr>
          <a:xfrm>
            <a:off x="5360745" y="4130065"/>
            <a:ext cx="1964479" cy="243263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7072E16-3D23-492E-BF8F-D840397B28D7}"/>
              </a:ext>
            </a:extLst>
          </p:cNvPr>
          <p:cNvSpPr txBox="1"/>
          <p:nvPr/>
        </p:nvSpPr>
        <p:spPr>
          <a:xfrm>
            <a:off x="5826548" y="6268391"/>
            <a:ext cx="1440160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 b="1" dirty="0"/>
              <a:t>측방분포 </a:t>
            </a:r>
            <a:r>
              <a:rPr lang="ko-KR" altLang="en-US" sz="1000" b="1" dirty="0" err="1"/>
              <a:t>선택시</a:t>
            </a:r>
            <a:r>
              <a:rPr lang="ko-KR" altLang="en-US" sz="1000" b="1" dirty="0"/>
              <a:t> 그림</a:t>
            </a:r>
            <a:endParaRPr lang="en-US" altLang="ko-KR" sz="10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3005497" y="2563658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1FBA746B-E5D8-48FA-BDD6-C1A68E1BA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34" y="2563657"/>
            <a:ext cx="523875" cy="277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3005497" y="293726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C4F3508-D7D8-46D9-BF9A-94A2D7B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34" y="2937266"/>
            <a:ext cx="523875" cy="277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3005497" y="330262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93" y="3291405"/>
            <a:ext cx="523875" cy="277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995137" y="362233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92" y="3650225"/>
            <a:ext cx="523875" cy="277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44146" y="403262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37057" y="437251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95" y="4073387"/>
            <a:ext cx="523875" cy="27700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294" y="4423109"/>
            <a:ext cx="523875" cy="27700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693512" y="2501840"/>
            <a:ext cx="2120308" cy="14658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44147" y="221520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96" y="2198303"/>
            <a:ext cx="523875" cy="277000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2599786" y="2158621"/>
            <a:ext cx="2448272" cy="2606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1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Route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1858413" y="2396826"/>
            <a:ext cx="3287260" cy="4157780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210843" y="2360674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351536" y="2653392"/>
            <a:ext cx="493600" cy="216024"/>
            <a:chOff x="2300592" y="7969496"/>
            <a:chExt cx="493600" cy="216024"/>
          </a:xfrm>
        </p:grpSpPr>
        <p:sp>
          <p:nvSpPr>
            <p:cNvPr id="5" name="순서도: 지연 4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89F1221-C2DF-411C-A3C8-3B9C83B487F6}"/>
              </a:ext>
            </a:extLst>
          </p:cNvPr>
          <p:cNvSpPr txBox="1"/>
          <p:nvPr/>
        </p:nvSpPr>
        <p:spPr>
          <a:xfrm>
            <a:off x="2030062" y="5375306"/>
            <a:ext cx="1877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항로정보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4489FD5-03E1-4472-BABE-263EBEE2C08E}"/>
              </a:ext>
            </a:extLst>
          </p:cNvPr>
          <p:cNvGrpSpPr/>
          <p:nvPr/>
        </p:nvGrpSpPr>
        <p:grpSpPr>
          <a:xfrm>
            <a:off x="2177277" y="5742552"/>
            <a:ext cx="1823808" cy="771371"/>
            <a:chOff x="2926080" y="2297419"/>
            <a:chExt cx="1823808" cy="77137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0A5739-FA64-4E00-A628-7F0549977BE4}"/>
                </a:ext>
              </a:extLst>
            </p:cNvPr>
            <p:cNvSpPr txBox="1"/>
            <p:nvPr/>
          </p:nvSpPr>
          <p:spPr>
            <a:xfrm>
              <a:off x="3022426" y="2392611"/>
              <a:ext cx="10095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측방분포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59DEC8-C890-4C44-8056-46C5CDE7C7A5}"/>
                </a:ext>
              </a:extLst>
            </p:cNvPr>
            <p:cNvSpPr txBox="1"/>
            <p:nvPr/>
          </p:nvSpPr>
          <p:spPr>
            <a:xfrm>
              <a:off x="3022425" y="2694716"/>
              <a:ext cx="10095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+mn-ea"/>
                  <a:ea typeface="+mn-ea"/>
                </a:rPr>
                <a:t>충돌위험도</a:t>
              </a:r>
              <a:endParaRPr lang="en-US" altLang="ko-KR" sz="1200" b="1" dirty="0">
                <a:latin typeface="+mn-ea"/>
                <a:ea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FCEB3D0-69DE-4CAD-A045-CB11D24221D2}"/>
                </a:ext>
              </a:extLst>
            </p:cNvPr>
            <p:cNvSpPr/>
            <p:nvPr/>
          </p:nvSpPr>
          <p:spPr>
            <a:xfrm>
              <a:off x="2926080" y="2297419"/>
              <a:ext cx="1823808" cy="77137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227012" y="5409951"/>
            <a:ext cx="493600" cy="216024"/>
            <a:chOff x="2300592" y="7969496"/>
            <a:chExt cx="493600" cy="216024"/>
          </a:xfrm>
        </p:grpSpPr>
        <p:sp>
          <p:nvSpPr>
            <p:cNvPr id="94" name="순서도: 지연 9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425916" y="5869075"/>
            <a:ext cx="493600" cy="216024"/>
            <a:chOff x="2300592" y="7969496"/>
            <a:chExt cx="493600" cy="216024"/>
          </a:xfrm>
        </p:grpSpPr>
        <p:sp>
          <p:nvSpPr>
            <p:cNvPr id="97" name="순서도: 지연 96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413658" y="6185675"/>
            <a:ext cx="493600" cy="216024"/>
            <a:chOff x="2300592" y="7969496"/>
            <a:chExt cx="493600" cy="216024"/>
          </a:xfrm>
        </p:grpSpPr>
        <p:sp>
          <p:nvSpPr>
            <p:cNvPr id="100" name="순서도: 지연 99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196F6BA-A2F9-412E-9866-6CFACB66F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120" y="4757796"/>
            <a:ext cx="2184714" cy="1688333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09" name="액자 108"/>
          <p:cNvSpPr/>
          <p:nvPr/>
        </p:nvSpPr>
        <p:spPr>
          <a:xfrm>
            <a:off x="5243167" y="4672253"/>
            <a:ext cx="2214668" cy="1823889"/>
          </a:xfrm>
          <a:prstGeom prst="frame">
            <a:avLst>
              <a:gd name="adj1" fmla="val 3556"/>
            </a:avLst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4E31F88-216F-49B5-841C-704B635837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433"/>
          <a:stretch/>
        </p:blipFill>
        <p:spPr>
          <a:xfrm>
            <a:off x="174962" y="4531842"/>
            <a:ext cx="1505975" cy="1822897"/>
          </a:xfrm>
          <a:prstGeom prst="rect">
            <a:avLst/>
          </a:prstGeom>
        </p:spPr>
      </p:pic>
      <p:sp>
        <p:nvSpPr>
          <p:cNvPr id="111" name="액자 110"/>
          <p:cNvSpPr/>
          <p:nvPr/>
        </p:nvSpPr>
        <p:spPr>
          <a:xfrm>
            <a:off x="113099" y="4509444"/>
            <a:ext cx="1553796" cy="1904316"/>
          </a:xfrm>
          <a:prstGeom prst="frame">
            <a:avLst>
              <a:gd name="adj1" fmla="val 3556"/>
            </a:avLst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118096" y="3009023"/>
            <a:ext cx="2448272" cy="21906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2032052" y="274998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219508" y="2763531"/>
            <a:ext cx="493600" cy="216024"/>
            <a:chOff x="2300592" y="7969496"/>
            <a:chExt cx="493600" cy="216024"/>
          </a:xfrm>
        </p:grpSpPr>
        <p:sp>
          <p:nvSpPr>
            <p:cNvPr id="112" name="순서도: 지연 111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272838" y="3292051"/>
            <a:ext cx="2120308" cy="1241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26404" y="300513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75133" y="3049807"/>
            <a:ext cx="493600" cy="216024"/>
            <a:chOff x="2300592" y="7969496"/>
            <a:chExt cx="493600" cy="216024"/>
          </a:xfrm>
        </p:grpSpPr>
        <p:sp>
          <p:nvSpPr>
            <p:cNvPr id="117" name="순서도: 지연 116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72838" y="464949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287198" y="490375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524709" y="4675818"/>
            <a:ext cx="493600" cy="216024"/>
            <a:chOff x="2300592" y="7969496"/>
            <a:chExt cx="493600" cy="216024"/>
          </a:xfrm>
        </p:grpSpPr>
        <p:sp>
          <p:nvSpPr>
            <p:cNvPr id="122" name="순서도: 지연 121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3527073" y="4934243"/>
            <a:ext cx="493600" cy="216024"/>
            <a:chOff x="2300592" y="7969496"/>
            <a:chExt cx="493600" cy="216024"/>
          </a:xfrm>
        </p:grpSpPr>
        <p:sp>
          <p:nvSpPr>
            <p:cNvPr id="125" name="순서도: 지연 124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591793" y="3337185"/>
            <a:ext cx="493600" cy="216024"/>
            <a:chOff x="2300592" y="7969496"/>
            <a:chExt cx="493600" cy="216024"/>
          </a:xfrm>
        </p:grpSpPr>
        <p:sp>
          <p:nvSpPr>
            <p:cNvPr id="128" name="순서도: 지연 12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3591793" y="3624564"/>
            <a:ext cx="493600" cy="216024"/>
            <a:chOff x="2300592" y="7969496"/>
            <a:chExt cx="493600" cy="216024"/>
          </a:xfrm>
        </p:grpSpPr>
        <p:sp>
          <p:nvSpPr>
            <p:cNvPr id="131" name="순서도: 지연 13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91157" y="4173050"/>
            <a:ext cx="493600" cy="216024"/>
            <a:chOff x="2300592" y="7969496"/>
            <a:chExt cx="493600" cy="216024"/>
          </a:xfrm>
        </p:grpSpPr>
        <p:sp>
          <p:nvSpPr>
            <p:cNvPr id="134" name="순서도: 지연 13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323474" y="331043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332714" y="359971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332713" y="387452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323473" y="413659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591792" y="3910150"/>
            <a:ext cx="493600" cy="216024"/>
            <a:chOff x="2300592" y="7969496"/>
            <a:chExt cx="493600" cy="216024"/>
          </a:xfrm>
        </p:grpSpPr>
        <p:sp>
          <p:nvSpPr>
            <p:cNvPr id="141" name="순서도: 지연 14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43" name="설명선 1 38">
            <a:extLst>
              <a:ext uri="{FF2B5EF4-FFF2-40B4-BE49-F238E27FC236}">
                <a16:creationId xmlns:a16="http://schemas.microsoft.com/office/drawing/2014/main" id="{0E039304-BE25-4871-B3EA-7DA6A79B6366}"/>
              </a:ext>
            </a:extLst>
          </p:cNvPr>
          <p:cNvSpPr/>
          <p:nvPr/>
        </p:nvSpPr>
        <p:spPr>
          <a:xfrm>
            <a:off x="5304206" y="4206480"/>
            <a:ext cx="870672" cy="245580"/>
          </a:xfrm>
          <a:prstGeom prst="borderCallout1">
            <a:avLst>
              <a:gd name="adj1" fmla="val 102657"/>
              <a:gd name="adj2" fmla="val 1820"/>
              <a:gd name="adj3" fmla="val 857266"/>
              <a:gd name="adj4" fmla="val -156113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동시 선택 가능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974823" y="4482690"/>
            <a:ext cx="1348326" cy="151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0BF624-C4AB-41C0-AB35-958A6B774FA6}"/>
              </a:ext>
            </a:extLst>
          </p:cNvPr>
          <p:cNvSpPr txBox="1"/>
          <p:nvPr/>
        </p:nvSpPr>
        <p:spPr>
          <a:xfrm>
            <a:off x="7539774" y="1284771"/>
            <a:ext cx="2296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Route</a:t>
            </a:r>
            <a:r>
              <a:rPr lang="ko-KR" altLang="en-US" sz="1200" b="1" dirty="0">
                <a:latin typeface="+mn-lt"/>
              </a:rPr>
              <a:t>에서 항로를 </a:t>
            </a:r>
            <a:r>
              <a:rPr lang="ko-KR" altLang="en-US" sz="1200" b="1" dirty="0" err="1">
                <a:latin typeface="+mn-lt"/>
              </a:rPr>
              <a:t>클릭시</a:t>
            </a:r>
            <a:r>
              <a:rPr lang="ko-KR" altLang="en-US" sz="1200" b="1" dirty="0">
                <a:latin typeface="+mn-lt"/>
              </a:rPr>
              <a:t> 나타나는 창</a:t>
            </a:r>
            <a:r>
              <a:rPr lang="en-US" altLang="ko-KR" sz="1200" b="1" dirty="0">
                <a:latin typeface="+mn-lt"/>
              </a:rPr>
              <a:t>. </a:t>
            </a:r>
            <a:r>
              <a:rPr lang="ko-KR" altLang="en-US" sz="1200" b="1" dirty="0">
                <a:latin typeface="+mn-lt"/>
              </a:rPr>
              <a:t> </a:t>
            </a:r>
            <a:endParaRPr lang="en-US" altLang="ko-KR" sz="1200" b="1" dirty="0">
              <a:latin typeface="+mn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A20302-FC83-4DB9-863A-497B9F53724E}"/>
              </a:ext>
            </a:extLst>
          </p:cNvPr>
          <p:cNvSpPr/>
          <p:nvPr/>
        </p:nvSpPr>
        <p:spPr>
          <a:xfrm>
            <a:off x="2164546" y="5412819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B82B5D4-2F56-401D-8C2E-24430EF7ABC8}"/>
              </a:ext>
            </a:extLst>
          </p:cNvPr>
          <p:cNvSpPr/>
          <p:nvPr/>
        </p:nvSpPr>
        <p:spPr>
          <a:xfrm>
            <a:off x="4736976" y="3607526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A2F59F-A6B9-48E5-8ACF-EAB673FA1EDB}"/>
              </a:ext>
            </a:extLst>
          </p:cNvPr>
          <p:cNvSpPr/>
          <p:nvPr/>
        </p:nvSpPr>
        <p:spPr>
          <a:xfrm>
            <a:off x="4232920" y="1776630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356C8CA-29E1-4194-B2FD-30653D266DB7}"/>
              </a:ext>
            </a:extLst>
          </p:cNvPr>
          <p:cNvSpPr/>
          <p:nvPr/>
        </p:nvSpPr>
        <p:spPr>
          <a:xfrm>
            <a:off x="6105128" y="2762445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CB20E4A-5AD1-4799-8D0B-649D1B141E32}"/>
              </a:ext>
            </a:extLst>
          </p:cNvPr>
          <p:cNvCxnSpPr>
            <a:cxnSpLocks/>
            <a:stCxn id="4" idx="7"/>
            <a:endCxn id="40" idx="3"/>
          </p:cNvCxnSpPr>
          <p:nvPr/>
        </p:nvCxnSpPr>
        <p:spPr>
          <a:xfrm flipV="1">
            <a:off x="2287471" y="3736963"/>
            <a:ext cx="2470596" cy="1698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14BE06A-A396-42E4-9926-9743E920C33F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 flipV="1">
            <a:off x="4880992" y="2838268"/>
            <a:ext cx="1224136" cy="845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3B1B07-CAA5-4F4A-B8BA-A17B1E246D3C}"/>
              </a:ext>
            </a:extLst>
          </p:cNvPr>
          <p:cNvCxnSpPr>
            <a:cxnSpLocks/>
            <a:stCxn id="40" idx="1"/>
            <a:endCxn id="41" idx="5"/>
          </p:cNvCxnSpPr>
          <p:nvPr/>
        </p:nvCxnSpPr>
        <p:spPr>
          <a:xfrm flipH="1" flipV="1">
            <a:off x="4355845" y="1906067"/>
            <a:ext cx="402222" cy="1723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36BDE47-D770-4599-9CAD-E912E542B038}"/>
              </a:ext>
            </a:extLst>
          </p:cNvPr>
          <p:cNvSpPr/>
          <p:nvPr/>
        </p:nvSpPr>
        <p:spPr>
          <a:xfrm rot="3136991">
            <a:off x="3746789" y="3398834"/>
            <a:ext cx="813611" cy="49642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C1BBE1-EE3B-4A78-AD29-95C692049DE6}"/>
              </a:ext>
            </a:extLst>
          </p:cNvPr>
          <p:cNvSpPr txBox="1"/>
          <p:nvPr/>
        </p:nvSpPr>
        <p:spPr>
          <a:xfrm>
            <a:off x="4490999" y="5640344"/>
            <a:ext cx="286967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메시지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항로 정보를 보려면 항로를 클릭하세요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E1A161-B8C7-4F22-8F45-0756B18A2C64}"/>
              </a:ext>
            </a:extLst>
          </p:cNvPr>
          <p:cNvSpPr/>
          <p:nvPr/>
        </p:nvSpPr>
        <p:spPr>
          <a:xfrm>
            <a:off x="992560" y="2058014"/>
            <a:ext cx="2285813" cy="2379098"/>
          </a:xfrm>
          <a:prstGeom prst="rect">
            <a:avLst/>
          </a:prstGeom>
          <a:solidFill>
            <a:schemeClr val="lt1">
              <a:alpha val="29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B0C8A-32BA-424B-8DA7-97697633C597}"/>
              </a:ext>
            </a:extLst>
          </p:cNvPr>
          <p:cNvSpPr/>
          <p:nvPr/>
        </p:nvSpPr>
        <p:spPr>
          <a:xfrm rot="2710565">
            <a:off x="1557647" y="2429019"/>
            <a:ext cx="1005067" cy="124261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4A94AB-239E-49AE-ABD2-E4E0F772F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39"/>
          <a:stretch/>
        </p:blipFill>
        <p:spPr>
          <a:xfrm rot="13586774">
            <a:off x="1826769" y="2567043"/>
            <a:ext cx="1094029" cy="415809"/>
          </a:xfrm>
          <a:prstGeom prst="triangl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5BAD18-E0EC-4AAF-9867-BCF9C0C8D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39"/>
          <a:stretch/>
        </p:blipFill>
        <p:spPr>
          <a:xfrm rot="2700000">
            <a:off x="1225448" y="3136489"/>
            <a:ext cx="1094029" cy="415809"/>
          </a:xfrm>
          <a:prstGeom prst="triangle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97EADC-1B41-440E-944B-EDB16F290BE5}"/>
              </a:ext>
            </a:extLst>
          </p:cNvPr>
          <p:cNvSpPr txBox="1"/>
          <p:nvPr/>
        </p:nvSpPr>
        <p:spPr>
          <a:xfrm>
            <a:off x="1059809" y="4016131"/>
            <a:ext cx="22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+mn-lt"/>
              </a:rPr>
              <a:t>연간통항량</a:t>
            </a:r>
            <a:r>
              <a:rPr lang="ko-KR" altLang="en-US" sz="1100" b="1" dirty="0">
                <a:latin typeface="+mn-lt"/>
              </a:rPr>
              <a:t> </a:t>
            </a:r>
            <a:r>
              <a:rPr lang="en-US" altLang="ko-KR" sz="1100" b="1" dirty="0">
                <a:latin typeface="+mn-lt"/>
              </a:rPr>
              <a:t>: </a:t>
            </a:r>
          </a:p>
          <a:p>
            <a:r>
              <a:rPr lang="ko-KR" altLang="en-US" sz="1100" b="1" dirty="0">
                <a:latin typeface="+mn-lt"/>
              </a:rPr>
              <a:t>화물선 </a:t>
            </a:r>
            <a:r>
              <a:rPr lang="en-US" altLang="ko-KR" sz="1100" b="1" dirty="0">
                <a:latin typeface="+mn-lt"/>
              </a:rPr>
              <a:t>~~ </a:t>
            </a:r>
            <a:r>
              <a:rPr lang="ko-KR" altLang="en-US" sz="1100" b="1" dirty="0">
                <a:latin typeface="+mn-lt"/>
              </a:rPr>
              <a:t>척</a:t>
            </a:r>
            <a:r>
              <a:rPr lang="en-US" altLang="ko-KR" sz="1100" b="1" dirty="0">
                <a:latin typeface="+mn-lt"/>
              </a:rPr>
              <a:t>, </a:t>
            </a:r>
            <a:r>
              <a:rPr lang="ko-KR" altLang="en-US" sz="1100" b="1" dirty="0">
                <a:latin typeface="+mn-lt"/>
              </a:rPr>
              <a:t>유조선 </a:t>
            </a:r>
            <a:r>
              <a:rPr lang="en-US" altLang="ko-KR" sz="1100" b="1" dirty="0">
                <a:latin typeface="+mn-lt"/>
              </a:rPr>
              <a:t>~~</a:t>
            </a:r>
            <a:r>
              <a:rPr lang="ko-KR" altLang="en-US" sz="1100" b="1" dirty="0">
                <a:latin typeface="+mn-lt"/>
              </a:rPr>
              <a:t>척 </a:t>
            </a:r>
            <a:r>
              <a:rPr lang="en-US" altLang="ko-KR" sz="1100" b="1" dirty="0">
                <a:latin typeface="+mn-lt"/>
              </a:rPr>
              <a:t>….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 Route -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 클릭 시 팝업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260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 Route -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항로 클릭 시 팝업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B82B5D4-2F56-401D-8C2E-24430EF7ABC8}"/>
              </a:ext>
            </a:extLst>
          </p:cNvPr>
          <p:cNvSpPr/>
          <p:nvPr/>
        </p:nvSpPr>
        <p:spPr>
          <a:xfrm>
            <a:off x="6416774" y="3847024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2F59F-A6B9-48E5-8ACF-EAB673FA1EDB}"/>
              </a:ext>
            </a:extLst>
          </p:cNvPr>
          <p:cNvSpPr/>
          <p:nvPr/>
        </p:nvSpPr>
        <p:spPr>
          <a:xfrm>
            <a:off x="5627636" y="2246426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B20E4A-5AD1-4799-8D0B-649D1B141E32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3808310" y="3976461"/>
            <a:ext cx="2629555" cy="1484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14BE06A-A396-42E4-9926-9743E920C33F}"/>
              </a:ext>
            </a:extLst>
          </p:cNvPr>
          <p:cNvCxnSpPr>
            <a:cxnSpLocks/>
          </p:cNvCxnSpPr>
          <p:nvPr/>
        </p:nvCxnSpPr>
        <p:spPr>
          <a:xfrm flipV="1">
            <a:off x="6577203" y="3158108"/>
            <a:ext cx="1299599" cy="764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3B1B07-CAA5-4F4A-B8BA-A17B1E246D3C}"/>
              </a:ext>
            </a:extLst>
          </p:cNvPr>
          <p:cNvCxnSpPr>
            <a:cxnSpLocks/>
            <a:stCxn id="44" idx="1"/>
            <a:endCxn id="46" idx="5"/>
          </p:cNvCxnSpPr>
          <p:nvPr/>
        </p:nvCxnSpPr>
        <p:spPr>
          <a:xfrm flipH="1" flipV="1">
            <a:off x="5750561" y="2375863"/>
            <a:ext cx="687304" cy="1493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FAA20302-FC83-4DB9-863A-497B9F53724E}"/>
              </a:ext>
            </a:extLst>
          </p:cNvPr>
          <p:cNvSpPr/>
          <p:nvPr/>
        </p:nvSpPr>
        <p:spPr>
          <a:xfrm>
            <a:off x="3728328" y="5384656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356C8CA-29E1-4194-B2FD-30653D266DB7}"/>
              </a:ext>
            </a:extLst>
          </p:cNvPr>
          <p:cNvSpPr/>
          <p:nvPr/>
        </p:nvSpPr>
        <p:spPr>
          <a:xfrm>
            <a:off x="7822314" y="3077459"/>
            <a:ext cx="144016" cy="15164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18308" y="2373372"/>
            <a:ext cx="2471777" cy="616336"/>
            <a:chOff x="5865599" y="7145511"/>
            <a:chExt cx="2471777" cy="61633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C92894-49EE-437C-AF3C-BFFE191A2389}"/>
                </a:ext>
              </a:extLst>
            </p:cNvPr>
            <p:cNvSpPr/>
            <p:nvPr/>
          </p:nvSpPr>
          <p:spPr>
            <a:xfrm>
              <a:off x="5865599" y="7345523"/>
              <a:ext cx="2471777" cy="416324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항로 정보를 보려면 항로를 클릭하세요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1C92894-49EE-437C-AF3C-BFFE191A2389}"/>
                </a:ext>
              </a:extLst>
            </p:cNvPr>
            <p:cNvSpPr/>
            <p:nvPr/>
          </p:nvSpPr>
          <p:spPr>
            <a:xfrm>
              <a:off x="5865599" y="7145511"/>
              <a:ext cx="2471777" cy="19039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+mn-ea"/>
                </a:rPr>
                <a:t>Message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5E1A161-B8C7-4F22-8F45-0756B18A2C64}"/>
              </a:ext>
            </a:extLst>
          </p:cNvPr>
          <p:cNvSpPr/>
          <p:nvPr/>
        </p:nvSpPr>
        <p:spPr>
          <a:xfrm>
            <a:off x="1293375" y="3427074"/>
            <a:ext cx="2285813" cy="2379098"/>
          </a:xfrm>
          <a:prstGeom prst="rect">
            <a:avLst/>
          </a:prstGeom>
          <a:solidFill>
            <a:schemeClr val="lt1">
              <a:alpha val="29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D9B0C8A-32BA-424B-8DA7-97697633C597}"/>
              </a:ext>
            </a:extLst>
          </p:cNvPr>
          <p:cNvSpPr/>
          <p:nvPr/>
        </p:nvSpPr>
        <p:spPr>
          <a:xfrm rot="2710565">
            <a:off x="1858462" y="3798079"/>
            <a:ext cx="1005067" cy="124261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14A94AB-239E-49AE-ABD2-E4E0F772F6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5639"/>
          <a:stretch/>
        </p:blipFill>
        <p:spPr>
          <a:xfrm rot="13586774">
            <a:off x="2127584" y="3936103"/>
            <a:ext cx="1094029" cy="415809"/>
          </a:xfrm>
          <a:prstGeom prst="triangle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75BAD18-E0EC-4AAF-9867-BCF9C0C8D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5639"/>
          <a:stretch/>
        </p:blipFill>
        <p:spPr>
          <a:xfrm rot="2700000">
            <a:off x="1526263" y="4505549"/>
            <a:ext cx="1094029" cy="415809"/>
          </a:xfrm>
          <a:prstGeom prst="triangle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B97EADC-1B41-440E-944B-EDB16F290BE5}"/>
              </a:ext>
            </a:extLst>
          </p:cNvPr>
          <p:cNvSpPr txBox="1"/>
          <p:nvPr/>
        </p:nvSpPr>
        <p:spPr>
          <a:xfrm>
            <a:off x="1360624" y="5385191"/>
            <a:ext cx="22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+mn-lt"/>
              </a:rPr>
              <a:t>연간통항량</a:t>
            </a:r>
            <a:r>
              <a:rPr lang="ko-KR" altLang="en-US" sz="1100" b="1" dirty="0">
                <a:latin typeface="+mn-lt"/>
              </a:rPr>
              <a:t> </a:t>
            </a:r>
            <a:r>
              <a:rPr lang="en-US" altLang="ko-KR" sz="1100" b="1" dirty="0">
                <a:latin typeface="+mn-lt"/>
              </a:rPr>
              <a:t>: </a:t>
            </a:r>
          </a:p>
          <a:p>
            <a:r>
              <a:rPr lang="ko-KR" altLang="en-US" sz="1100" b="1" dirty="0">
                <a:latin typeface="+mn-lt"/>
              </a:rPr>
              <a:t>화물선 </a:t>
            </a:r>
            <a:r>
              <a:rPr lang="en-US" altLang="ko-KR" sz="1100" b="1" dirty="0">
                <a:latin typeface="+mn-lt"/>
              </a:rPr>
              <a:t>~~ </a:t>
            </a:r>
            <a:r>
              <a:rPr lang="ko-KR" altLang="en-US" sz="1100" b="1" dirty="0">
                <a:latin typeface="+mn-lt"/>
              </a:rPr>
              <a:t>척</a:t>
            </a:r>
            <a:r>
              <a:rPr lang="en-US" altLang="ko-KR" sz="1100" b="1" dirty="0">
                <a:latin typeface="+mn-lt"/>
              </a:rPr>
              <a:t>, </a:t>
            </a:r>
            <a:r>
              <a:rPr lang="ko-KR" altLang="en-US" sz="1100" b="1" dirty="0">
                <a:latin typeface="+mn-lt"/>
              </a:rPr>
              <a:t>유조선 </a:t>
            </a:r>
            <a:r>
              <a:rPr lang="en-US" altLang="ko-KR" sz="1100" b="1" dirty="0">
                <a:latin typeface="+mn-lt"/>
              </a:rPr>
              <a:t>~~</a:t>
            </a:r>
            <a:r>
              <a:rPr lang="ko-KR" altLang="en-US" sz="1100" b="1" dirty="0">
                <a:latin typeface="+mn-lt"/>
              </a:rPr>
              <a:t>척 </a:t>
            </a:r>
            <a:r>
              <a:rPr lang="en-US" altLang="ko-KR" sz="1100" b="1" dirty="0">
                <a:latin typeface="+mn-lt"/>
              </a:rPr>
              <a:t>….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1C92894-49EE-437C-AF3C-BFFE191A2389}"/>
              </a:ext>
            </a:extLst>
          </p:cNvPr>
          <p:cNvSpPr/>
          <p:nvPr/>
        </p:nvSpPr>
        <p:spPr>
          <a:xfrm>
            <a:off x="1305511" y="3232927"/>
            <a:ext cx="2273678" cy="190944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항로 정보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9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4882AC47-767F-47B8-9EE7-65F46DED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" b="5740"/>
          <a:stretch/>
        </p:blipFill>
        <p:spPr>
          <a:xfrm>
            <a:off x="51227" y="1081175"/>
            <a:ext cx="7413194" cy="5730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2479441" y="1317158"/>
            <a:ext cx="2784958" cy="4344090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481589" y="1284771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C32B7B-D049-4992-9906-3979250F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265" y="1545154"/>
            <a:ext cx="523875" cy="3333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5C06C8-478D-472A-B629-1C5905A35553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5264399" y="2911151"/>
            <a:ext cx="1229707" cy="5780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9828DA-F1A6-485E-92C8-D59374705D94}"/>
              </a:ext>
            </a:extLst>
          </p:cNvPr>
          <p:cNvSpPr txBox="1"/>
          <p:nvPr/>
        </p:nvSpPr>
        <p:spPr>
          <a:xfrm>
            <a:off x="2576736" y="458612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기준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FB4A0B-81E3-4A30-AD4A-F78BBD166F8C}"/>
              </a:ext>
            </a:extLst>
          </p:cNvPr>
          <p:cNvSpPr txBox="1"/>
          <p:nvPr/>
        </p:nvSpPr>
        <p:spPr>
          <a:xfrm>
            <a:off x="2697743" y="4923944"/>
            <a:ext cx="2320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내항 </a:t>
            </a:r>
            <a:r>
              <a:rPr lang="en-US" altLang="ko-KR" sz="1200" b="1" dirty="0">
                <a:latin typeface="+mn-ea"/>
                <a:ea typeface="+mn-ea"/>
              </a:rPr>
              <a:t>:  </a:t>
            </a:r>
            <a:r>
              <a:rPr lang="ko-KR" altLang="en-US" sz="1200" b="1" dirty="0">
                <a:latin typeface="+mn-ea"/>
                <a:ea typeface="+mn-ea"/>
              </a:rPr>
              <a:t>선박길이 </a:t>
            </a:r>
            <a:r>
              <a:rPr lang="en-US" altLang="ko-KR" sz="1200" b="1" dirty="0">
                <a:latin typeface="+mn-ea"/>
                <a:ea typeface="+mn-ea"/>
              </a:rPr>
              <a:t>[       ] </a:t>
            </a:r>
            <a:r>
              <a:rPr lang="ko-KR" altLang="en-US" sz="1200" b="1" dirty="0">
                <a:latin typeface="+mn-ea"/>
                <a:ea typeface="+mn-ea"/>
              </a:rPr>
              <a:t>배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외항 </a:t>
            </a:r>
            <a:r>
              <a:rPr lang="en-US" altLang="ko-KR" sz="1200" b="1" dirty="0">
                <a:latin typeface="+mn-ea"/>
                <a:ea typeface="+mn-ea"/>
              </a:rPr>
              <a:t>:  </a:t>
            </a:r>
            <a:r>
              <a:rPr lang="ko-KR" altLang="en-US" sz="1200" b="1" dirty="0">
                <a:latin typeface="+mn-ea"/>
                <a:ea typeface="+mn-ea"/>
              </a:rPr>
              <a:t>선박길이 </a:t>
            </a:r>
            <a:r>
              <a:rPr lang="en-US" altLang="ko-KR" sz="1200" b="1" dirty="0">
                <a:latin typeface="+mn-ea"/>
                <a:ea typeface="+mn-ea"/>
              </a:rPr>
              <a:t>[       ] </a:t>
            </a:r>
            <a:r>
              <a:rPr lang="ko-KR" altLang="en-US" sz="1200" b="1" dirty="0">
                <a:latin typeface="+mn-ea"/>
                <a:ea typeface="+mn-ea"/>
              </a:rPr>
              <a:t>배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95BB5D-5441-41C8-A6B0-F315C89B75BA}"/>
              </a:ext>
            </a:extLst>
          </p:cNvPr>
          <p:cNvGrpSpPr/>
          <p:nvPr/>
        </p:nvGrpSpPr>
        <p:grpSpPr>
          <a:xfrm>
            <a:off x="6256103" y="5855841"/>
            <a:ext cx="1073768" cy="732483"/>
            <a:chOff x="206825" y="5902960"/>
            <a:chExt cx="1073768" cy="73248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C8C8E37-3467-4CCC-9333-61BAACD83FB1}"/>
                </a:ext>
              </a:extLst>
            </p:cNvPr>
            <p:cNvSpPr/>
            <p:nvPr/>
          </p:nvSpPr>
          <p:spPr>
            <a:xfrm>
              <a:off x="206825" y="5902960"/>
              <a:ext cx="1073768" cy="7324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4AA0E1-ECD2-4802-8C24-99D8DDCFDC42}"/>
                </a:ext>
              </a:extLst>
            </p:cNvPr>
            <p:cNvSpPr txBox="1"/>
            <p:nvPr/>
          </p:nvSpPr>
          <p:spPr>
            <a:xfrm>
              <a:off x="404114" y="6136848"/>
              <a:ext cx="516488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Cross</a:t>
              </a:r>
              <a:endParaRPr lang="ko-KR" altLang="en-US" sz="975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A7A52F-9816-4E9C-B85B-F92E4E1BA12D}"/>
                </a:ext>
              </a:extLst>
            </p:cNvPr>
            <p:cNvSpPr txBox="1"/>
            <p:nvPr/>
          </p:nvSpPr>
          <p:spPr>
            <a:xfrm>
              <a:off x="416496" y="6334918"/>
              <a:ext cx="688009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Overtake</a:t>
              </a:r>
              <a:endParaRPr lang="ko-KR" altLang="en-US" sz="975" b="1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50C20AC-721D-4EDC-925E-CD45E15C6A4A}"/>
                </a:ext>
              </a:extLst>
            </p:cNvPr>
            <p:cNvSpPr/>
            <p:nvPr/>
          </p:nvSpPr>
          <p:spPr>
            <a:xfrm>
              <a:off x="336010" y="6215327"/>
              <a:ext cx="68104" cy="6810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A071D68-1D2F-4CBD-A346-D7BC672045AD}"/>
                </a:ext>
              </a:extLst>
            </p:cNvPr>
            <p:cNvSpPr/>
            <p:nvPr/>
          </p:nvSpPr>
          <p:spPr>
            <a:xfrm>
              <a:off x="336010" y="6413398"/>
              <a:ext cx="68104" cy="68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4265FC-AF71-4AD7-AC6D-7C0AE31B34DB}"/>
                </a:ext>
              </a:extLst>
            </p:cNvPr>
            <p:cNvSpPr txBox="1"/>
            <p:nvPr/>
          </p:nvSpPr>
          <p:spPr>
            <a:xfrm>
              <a:off x="404114" y="5940726"/>
              <a:ext cx="707245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Head-on</a:t>
              </a:r>
              <a:endParaRPr lang="ko-KR" altLang="en-US" sz="975" b="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55484AC-2086-4AA3-AEDA-A30EE3B62084}"/>
                </a:ext>
              </a:extLst>
            </p:cNvPr>
            <p:cNvSpPr/>
            <p:nvPr/>
          </p:nvSpPr>
          <p:spPr>
            <a:xfrm>
              <a:off x="336010" y="6019205"/>
              <a:ext cx="68104" cy="68104"/>
            </a:xfrm>
            <a:prstGeom prst="ellipse">
              <a:avLst/>
            </a:prstGeom>
            <a:solidFill>
              <a:srgbClr val="009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Near-Collision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2509952" y="171015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FB2C99C-1C8A-4E11-B77C-6280C724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61" y="1731869"/>
            <a:ext cx="523875" cy="2770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992502" y="242206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1FBA746B-E5D8-48FA-BDD6-C1A68E1B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39" y="2422063"/>
            <a:ext cx="523875" cy="277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992502" y="279567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C4F3508-D7D8-46D9-BF9A-94A2D7B2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39" y="2795672"/>
            <a:ext cx="523875" cy="277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992502" y="316102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98" y="3149811"/>
            <a:ext cx="523875" cy="277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982142" y="348073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97" y="3508631"/>
            <a:ext cx="523875" cy="277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31151" y="389103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24062" y="4230918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00" y="3931793"/>
            <a:ext cx="523875" cy="27700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99" y="4281515"/>
            <a:ext cx="523875" cy="2770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680517" y="2360246"/>
            <a:ext cx="2120308" cy="14658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31152" y="207361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01" y="2056709"/>
            <a:ext cx="523875" cy="27700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2586791" y="2017027"/>
            <a:ext cx="2448272" cy="2606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2778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882AC47-767F-47B8-9EE7-65F46DED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7" b="5740"/>
          <a:stretch/>
        </p:blipFill>
        <p:spPr>
          <a:xfrm>
            <a:off x="69468" y="1555556"/>
            <a:ext cx="9763506" cy="5185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Near-Collision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256545" y="2338292"/>
            <a:ext cx="2784958" cy="4117521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2258693" y="2305906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9828DA-F1A6-485E-92C8-D59374705D94}"/>
              </a:ext>
            </a:extLst>
          </p:cNvPr>
          <p:cNvSpPr txBox="1"/>
          <p:nvPr/>
        </p:nvSpPr>
        <p:spPr>
          <a:xfrm>
            <a:off x="381015" y="548226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+mn-ea"/>
                <a:ea typeface="+mn-ea"/>
              </a:rPr>
              <a:t>기준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FB4A0B-81E3-4A30-AD4A-F78BBD166F8C}"/>
              </a:ext>
            </a:extLst>
          </p:cNvPr>
          <p:cNvSpPr txBox="1"/>
          <p:nvPr/>
        </p:nvSpPr>
        <p:spPr>
          <a:xfrm>
            <a:off x="545673" y="5714638"/>
            <a:ext cx="2320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내항 </a:t>
            </a:r>
            <a:r>
              <a:rPr lang="en-US" altLang="ko-KR" sz="1200" b="1" dirty="0">
                <a:latin typeface="+mn-ea"/>
                <a:ea typeface="+mn-ea"/>
              </a:rPr>
              <a:t>:  </a:t>
            </a:r>
            <a:r>
              <a:rPr lang="ko-KR" altLang="en-US" sz="1200" b="1" dirty="0">
                <a:latin typeface="+mn-ea"/>
                <a:ea typeface="+mn-ea"/>
              </a:rPr>
              <a:t>선박길이 </a:t>
            </a:r>
            <a:r>
              <a:rPr lang="en-US" altLang="ko-KR" sz="1200" b="1" dirty="0">
                <a:latin typeface="+mn-ea"/>
                <a:ea typeface="+mn-ea"/>
              </a:rPr>
              <a:t>[       ] </a:t>
            </a:r>
            <a:r>
              <a:rPr lang="ko-KR" altLang="en-US" sz="1200" b="1" dirty="0">
                <a:latin typeface="+mn-ea"/>
                <a:ea typeface="+mn-ea"/>
              </a:rPr>
              <a:t>배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latin typeface="+mn-ea"/>
                <a:ea typeface="+mn-ea"/>
              </a:rPr>
              <a:t>외항 </a:t>
            </a:r>
            <a:r>
              <a:rPr lang="en-US" altLang="ko-KR" sz="1200" b="1" dirty="0">
                <a:latin typeface="+mn-ea"/>
                <a:ea typeface="+mn-ea"/>
              </a:rPr>
              <a:t>:  </a:t>
            </a:r>
            <a:r>
              <a:rPr lang="ko-KR" altLang="en-US" sz="1200" b="1" dirty="0">
                <a:latin typeface="+mn-ea"/>
                <a:ea typeface="+mn-ea"/>
              </a:rPr>
              <a:t>선박길이 </a:t>
            </a:r>
            <a:r>
              <a:rPr lang="en-US" altLang="ko-KR" sz="1200" b="1" dirty="0">
                <a:latin typeface="+mn-ea"/>
                <a:ea typeface="+mn-ea"/>
              </a:rPr>
              <a:t>[       ] </a:t>
            </a:r>
            <a:r>
              <a:rPr lang="ko-KR" altLang="en-US" sz="1200" b="1" dirty="0">
                <a:latin typeface="+mn-ea"/>
                <a:ea typeface="+mn-ea"/>
              </a:rPr>
              <a:t>배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95BB5D-5441-41C8-A6B0-F315C89B75BA}"/>
              </a:ext>
            </a:extLst>
          </p:cNvPr>
          <p:cNvGrpSpPr/>
          <p:nvPr/>
        </p:nvGrpSpPr>
        <p:grpSpPr>
          <a:xfrm>
            <a:off x="8606147" y="5877272"/>
            <a:ext cx="1073768" cy="732483"/>
            <a:chOff x="206825" y="5902960"/>
            <a:chExt cx="1073768" cy="7324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8C8E37-3467-4CCC-9333-61BAACD83FB1}"/>
                </a:ext>
              </a:extLst>
            </p:cNvPr>
            <p:cNvSpPr/>
            <p:nvPr/>
          </p:nvSpPr>
          <p:spPr>
            <a:xfrm>
              <a:off x="206825" y="5902960"/>
              <a:ext cx="1073768" cy="7324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4AA0E1-ECD2-4802-8C24-99D8DDCFDC42}"/>
                </a:ext>
              </a:extLst>
            </p:cNvPr>
            <p:cNvSpPr txBox="1"/>
            <p:nvPr/>
          </p:nvSpPr>
          <p:spPr>
            <a:xfrm>
              <a:off x="404114" y="6136848"/>
              <a:ext cx="516488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Cross</a:t>
              </a:r>
              <a:endParaRPr lang="ko-KR" altLang="en-US" sz="975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A7A52F-9816-4E9C-B85B-F92E4E1BA12D}"/>
                </a:ext>
              </a:extLst>
            </p:cNvPr>
            <p:cNvSpPr txBox="1"/>
            <p:nvPr/>
          </p:nvSpPr>
          <p:spPr>
            <a:xfrm>
              <a:off x="416496" y="6334918"/>
              <a:ext cx="688009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Overtake</a:t>
              </a:r>
              <a:endParaRPr lang="ko-KR" altLang="en-US" sz="975" b="1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50C20AC-721D-4EDC-925E-CD45E15C6A4A}"/>
                </a:ext>
              </a:extLst>
            </p:cNvPr>
            <p:cNvSpPr/>
            <p:nvPr/>
          </p:nvSpPr>
          <p:spPr>
            <a:xfrm>
              <a:off x="336010" y="6215327"/>
              <a:ext cx="68104" cy="68104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A071D68-1D2F-4CBD-A346-D7BC672045AD}"/>
                </a:ext>
              </a:extLst>
            </p:cNvPr>
            <p:cNvSpPr/>
            <p:nvPr/>
          </p:nvSpPr>
          <p:spPr>
            <a:xfrm>
              <a:off x="336010" y="6413398"/>
              <a:ext cx="68104" cy="681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4265FC-AF71-4AD7-AC6D-7C0AE31B34DB}"/>
                </a:ext>
              </a:extLst>
            </p:cNvPr>
            <p:cNvSpPr txBox="1"/>
            <p:nvPr/>
          </p:nvSpPr>
          <p:spPr>
            <a:xfrm>
              <a:off x="404114" y="5940726"/>
              <a:ext cx="707245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 b="1" dirty="0"/>
                <a:t>Head-on</a:t>
              </a:r>
              <a:endParaRPr lang="ko-KR" altLang="en-US" sz="975" b="1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55484AC-2086-4AA3-AEDA-A30EE3B62084}"/>
                </a:ext>
              </a:extLst>
            </p:cNvPr>
            <p:cNvSpPr/>
            <p:nvPr/>
          </p:nvSpPr>
          <p:spPr>
            <a:xfrm>
              <a:off x="336010" y="6019205"/>
              <a:ext cx="68104" cy="68104"/>
            </a:xfrm>
            <a:prstGeom prst="ellipse">
              <a:avLst/>
            </a:prstGeom>
            <a:solidFill>
              <a:srgbClr val="009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424766" y="2600173"/>
            <a:ext cx="493600" cy="216024"/>
            <a:chOff x="2300592" y="7969496"/>
            <a:chExt cx="493600" cy="216024"/>
          </a:xfrm>
        </p:grpSpPr>
        <p:sp>
          <p:nvSpPr>
            <p:cNvPr id="61" name="순서도: 지연 6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  <p:sp>
        <p:nvSpPr>
          <p:cNvPr id="105" name="직사각형 104"/>
          <p:cNvSpPr/>
          <p:nvPr/>
        </p:nvSpPr>
        <p:spPr>
          <a:xfrm>
            <a:off x="467059" y="3094018"/>
            <a:ext cx="2448272" cy="21906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381015" y="283497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1568471" y="2848526"/>
            <a:ext cx="493600" cy="216024"/>
            <a:chOff x="2300592" y="7969496"/>
            <a:chExt cx="493600" cy="216024"/>
          </a:xfrm>
        </p:grpSpPr>
        <p:sp>
          <p:nvSpPr>
            <p:cNvPr id="108" name="순서도: 지연 10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621801" y="3377046"/>
            <a:ext cx="2120308" cy="1241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575367" y="309012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1724096" y="3134802"/>
            <a:ext cx="493600" cy="216024"/>
            <a:chOff x="2300592" y="7969496"/>
            <a:chExt cx="493600" cy="216024"/>
          </a:xfrm>
        </p:grpSpPr>
        <p:sp>
          <p:nvSpPr>
            <p:cNvPr id="113" name="순서도: 지연 112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621801" y="473448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636161" y="498875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1873672" y="4760813"/>
            <a:ext cx="493600" cy="216024"/>
            <a:chOff x="2300592" y="7969496"/>
            <a:chExt cx="493600" cy="216024"/>
          </a:xfrm>
        </p:grpSpPr>
        <p:sp>
          <p:nvSpPr>
            <p:cNvPr id="118" name="순서도: 지연 11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1876036" y="5019238"/>
            <a:ext cx="493600" cy="216024"/>
            <a:chOff x="2300592" y="7969496"/>
            <a:chExt cx="493600" cy="216024"/>
          </a:xfrm>
        </p:grpSpPr>
        <p:sp>
          <p:nvSpPr>
            <p:cNvPr id="121" name="순서도: 지연 12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940756" y="3422180"/>
            <a:ext cx="493600" cy="216024"/>
            <a:chOff x="2300592" y="7969496"/>
            <a:chExt cx="493600" cy="216024"/>
          </a:xfrm>
        </p:grpSpPr>
        <p:sp>
          <p:nvSpPr>
            <p:cNvPr id="124" name="순서도: 지연 12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1940756" y="3709559"/>
            <a:ext cx="493600" cy="216024"/>
            <a:chOff x="2300592" y="7969496"/>
            <a:chExt cx="493600" cy="216024"/>
          </a:xfrm>
        </p:grpSpPr>
        <p:sp>
          <p:nvSpPr>
            <p:cNvPr id="127" name="순서도: 지연 126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1940120" y="4258045"/>
            <a:ext cx="493600" cy="216024"/>
            <a:chOff x="2300592" y="7969496"/>
            <a:chExt cx="493600" cy="216024"/>
          </a:xfrm>
        </p:grpSpPr>
        <p:sp>
          <p:nvSpPr>
            <p:cNvPr id="130" name="순서도: 지연 129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672437" y="339542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681677" y="368471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681676" y="395952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672436" y="422159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1940755" y="3995145"/>
            <a:ext cx="493600" cy="216024"/>
            <a:chOff x="2300592" y="7969496"/>
            <a:chExt cx="493600" cy="216024"/>
          </a:xfrm>
        </p:grpSpPr>
        <p:sp>
          <p:nvSpPr>
            <p:cNvPr id="137" name="순서도: 지연 136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1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2508486" y="1348848"/>
            <a:ext cx="2784958" cy="3335978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4481589" y="1284771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348F-37F4-4C21-8FDB-929261D0B5A3}"/>
              </a:ext>
            </a:extLst>
          </p:cNvPr>
          <p:cNvGrpSpPr/>
          <p:nvPr/>
        </p:nvGrpSpPr>
        <p:grpSpPr>
          <a:xfrm>
            <a:off x="6620052" y="2016530"/>
            <a:ext cx="743419" cy="318483"/>
            <a:chOff x="5217693" y="1628800"/>
            <a:chExt cx="743419" cy="31848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9F24BC-7AEB-489B-B0F0-2E098803578A}"/>
                </a:ext>
              </a:extLst>
            </p:cNvPr>
            <p:cNvSpPr/>
            <p:nvPr/>
          </p:nvSpPr>
          <p:spPr>
            <a:xfrm>
              <a:off x="5217693" y="1628800"/>
              <a:ext cx="743419" cy="318483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28C342-BF85-4350-9D00-FA41C6B058FC}"/>
                </a:ext>
              </a:extLst>
            </p:cNvPr>
            <p:cNvSpPr txBox="1"/>
            <p:nvPr/>
          </p:nvSpPr>
          <p:spPr>
            <a:xfrm>
              <a:off x="5268523" y="1670284"/>
              <a:ext cx="692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Route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6854" y="262665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5849270-3A3A-4C2C-9A38-0AE68CC59A6E}"/>
              </a:ext>
            </a:extLst>
          </p:cNvPr>
          <p:cNvGrpSpPr/>
          <p:nvPr/>
        </p:nvGrpSpPr>
        <p:grpSpPr>
          <a:xfrm>
            <a:off x="6486854" y="3271583"/>
            <a:ext cx="938842" cy="674369"/>
            <a:chOff x="5051315" y="1628800"/>
            <a:chExt cx="938842" cy="67436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C218283-7634-4CDA-935E-1918F73E2BC3}"/>
                </a:ext>
              </a:extLst>
            </p:cNvPr>
            <p:cNvSpPr/>
            <p:nvPr/>
          </p:nvSpPr>
          <p:spPr>
            <a:xfrm>
              <a:off x="5051315" y="1628800"/>
              <a:ext cx="909797" cy="67436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536721-F250-47D0-887C-10924C0AA763}"/>
                </a:ext>
              </a:extLst>
            </p:cNvPr>
            <p:cNvSpPr txBox="1"/>
            <p:nvPr/>
          </p:nvSpPr>
          <p:spPr>
            <a:xfrm>
              <a:off x="5080360" y="1650143"/>
              <a:ext cx="9097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Near-Collision</a:t>
              </a:r>
              <a:r>
                <a:rPr lang="ko-KR" altLang="en-US" sz="1200" b="1" dirty="0">
                  <a:latin typeface="+mn-lt"/>
                </a:rPr>
                <a:t> </a:t>
              </a:r>
              <a:r>
                <a:rPr lang="en-US" altLang="ko-KR" sz="1200" b="1" dirty="0">
                  <a:latin typeface="+mn-lt"/>
                </a:rPr>
                <a:t>Risk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DDCA50-F944-46A5-B437-B4B8524110ED}"/>
              </a:ext>
            </a:extLst>
          </p:cNvPr>
          <p:cNvGrpSpPr/>
          <p:nvPr/>
        </p:nvGrpSpPr>
        <p:grpSpPr>
          <a:xfrm>
            <a:off x="6498348" y="1348848"/>
            <a:ext cx="958077" cy="503605"/>
            <a:chOff x="5051315" y="1628800"/>
            <a:chExt cx="958077" cy="50360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720509-0C26-4A3A-ADF8-412C651B1424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4BFECB-C2D6-4FB9-B84A-B9F2FFFB0172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Traffic Density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C32B7B-D049-4992-9906-3979250F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265" y="1545154"/>
            <a:ext cx="523875" cy="3333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5C06C8-478D-472A-B629-1C5905A35553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293444" y="3016837"/>
            <a:ext cx="1222455" cy="514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Near-Collision Risk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2509952" y="171015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FB2C99C-1C8A-4E11-B77C-6280C724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61" y="1731869"/>
            <a:ext cx="523875" cy="277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992502" y="242206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FBA746B-E5D8-48FA-BDD6-C1A68E1BA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939" y="2422063"/>
            <a:ext cx="523875" cy="277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992502" y="279567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C4F3508-D7D8-46D9-BF9A-94A2D7B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939" y="2795672"/>
            <a:ext cx="523875" cy="277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992502" y="316102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98" y="3149811"/>
            <a:ext cx="523875" cy="2770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982142" y="348073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97" y="3508631"/>
            <a:ext cx="523875" cy="277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31151" y="389103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24062" y="4230918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00" y="3931793"/>
            <a:ext cx="523875" cy="27700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99" y="4281515"/>
            <a:ext cx="523875" cy="277000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2680517" y="2360246"/>
            <a:ext cx="2120308" cy="14658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731152" y="207361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DD4C5645-C102-4262-B90A-F26B9EE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01" y="2056709"/>
            <a:ext cx="523875" cy="27700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2586791" y="2017027"/>
            <a:ext cx="2448272" cy="2606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472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9468" y="1545657"/>
            <a:ext cx="9779382" cy="524092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초기화면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242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123308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3987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선박통항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Near-Collision Risk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Traffic Density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Route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359686"/>
            <a:ext cx="86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 Collision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3970292"/>
            <a:ext cx="86409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Near-</a:t>
            </a:r>
          </a:p>
          <a:p>
            <a:pPr algn="ctr"/>
            <a:r>
              <a:rPr lang="en-US" altLang="ko-KR" sz="1200" b="1" dirty="0" err="1" smtClean="0"/>
              <a:t>CollisionRisk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1649024" y="2522490"/>
            <a:ext cx="2784958" cy="3070967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3651172" y="2490104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813876" y="2805993"/>
            <a:ext cx="493600" cy="216024"/>
            <a:chOff x="2300592" y="7969496"/>
            <a:chExt cx="493600" cy="216024"/>
          </a:xfrm>
        </p:grpSpPr>
        <p:sp>
          <p:nvSpPr>
            <p:cNvPr id="50" name="순서도: 지연 49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1818912" y="3216177"/>
            <a:ext cx="2448272" cy="2235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1732868" y="2957135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2920324" y="2970684"/>
            <a:ext cx="493600" cy="216024"/>
            <a:chOff x="2300592" y="7969496"/>
            <a:chExt cx="493600" cy="216024"/>
          </a:xfrm>
        </p:grpSpPr>
        <p:sp>
          <p:nvSpPr>
            <p:cNvPr id="92" name="순서도: 지연 91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1973654" y="3499204"/>
            <a:ext cx="2120308" cy="1241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1927220" y="3212287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3075949" y="3256960"/>
            <a:ext cx="493600" cy="216024"/>
            <a:chOff x="2300592" y="7969496"/>
            <a:chExt cx="493600" cy="216024"/>
          </a:xfrm>
        </p:grpSpPr>
        <p:sp>
          <p:nvSpPr>
            <p:cNvPr id="97" name="순서도: 지연 96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1973654" y="485664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1988014" y="511090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3225525" y="4882971"/>
            <a:ext cx="493600" cy="216024"/>
            <a:chOff x="2300592" y="7969496"/>
            <a:chExt cx="493600" cy="216024"/>
          </a:xfrm>
        </p:grpSpPr>
        <p:sp>
          <p:nvSpPr>
            <p:cNvPr id="102" name="순서도: 지연 101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227889" y="5141396"/>
            <a:ext cx="493600" cy="216024"/>
            <a:chOff x="2300592" y="7969496"/>
            <a:chExt cx="493600" cy="216024"/>
          </a:xfrm>
        </p:grpSpPr>
        <p:sp>
          <p:nvSpPr>
            <p:cNvPr id="105" name="순서도: 지연 104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292609" y="3544338"/>
            <a:ext cx="493600" cy="216024"/>
            <a:chOff x="2300592" y="7969496"/>
            <a:chExt cx="493600" cy="216024"/>
          </a:xfrm>
        </p:grpSpPr>
        <p:sp>
          <p:nvSpPr>
            <p:cNvPr id="108" name="순서도: 지연 10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3292609" y="3831717"/>
            <a:ext cx="493600" cy="216024"/>
            <a:chOff x="2300592" y="7969496"/>
            <a:chExt cx="493600" cy="216024"/>
          </a:xfrm>
        </p:grpSpPr>
        <p:sp>
          <p:nvSpPr>
            <p:cNvPr id="111" name="순서도: 지연 11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291973" y="4380203"/>
            <a:ext cx="493600" cy="216024"/>
            <a:chOff x="2300592" y="7969496"/>
            <a:chExt cx="493600" cy="216024"/>
          </a:xfrm>
        </p:grpSpPr>
        <p:sp>
          <p:nvSpPr>
            <p:cNvPr id="114" name="순서도: 지연 11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CDAE8484-3B3C-48A6-842C-9B3E93CAA1D6}"/>
              </a:ext>
            </a:extLst>
          </p:cNvPr>
          <p:cNvSpPr txBox="1"/>
          <p:nvPr/>
        </p:nvSpPr>
        <p:spPr>
          <a:xfrm>
            <a:off x="2024290" y="351758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화물선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2033530" y="380686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유조선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033529" y="408167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여객선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2024289" y="4343748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예부선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3292608" y="4117303"/>
            <a:ext cx="493600" cy="216024"/>
            <a:chOff x="2300592" y="7969496"/>
            <a:chExt cx="493600" cy="216024"/>
          </a:xfrm>
        </p:grpSpPr>
        <p:sp>
          <p:nvSpPr>
            <p:cNvPr id="121" name="순서도: 지연 12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7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Big Data Services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2. Fishery Big Data</a:t>
            </a:r>
          </a:p>
        </p:txBody>
      </p:sp>
    </p:spTree>
    <p:extLst>
      <p:ext uri="{BB962C8B-B14F-4D97-AF65-F5344CB8AC3E}">
        <p14:creationId xmlns:p14="http://schemas.microsoft.com/office/powerpoint/2010/main" val="27753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3618" y="190160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Catch</a:t>
              </a:r>
            </a:p>
          </p:txBody>
        </p:sp>
      </p:grpSp>
      <p:sp>
        <p:nvSpPr>
          <p:cNvPr id="65" name="설명선 1 13">
            <a:extLst>
              <a:ext uri="{FF2B5EF4-FFF2-40B4-BE49-F238E27FC236}">
                <a16:creationId xmlns:a16="http://schemas.microsoft.com/office/drawing/2014/main" id="{ABA3B4C0-8E3E-4985-B850-D57AEEF62EAE}"/>
              </a:ext>
            </a:extLst>
          </p:cNvPr>
          <p:cNvSpPr/>
          <p:nvPr/>
        </p:nvSpPr>
        <p:spPr>
          <a:xfrm>
            <a:off x="8090156" y="1947090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Catch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56D6E3-F1CF-4B11-BA77-0098822C839D}"/>
              </a:ext>
            </a:extLst>
          </p:cNvPr>
          <p:cNvGrpSpPr/>
          <p:nvPr/>
        </p:nvGrpSpPr>
        <p:grpSpPr>
          <a:xfrm>
            <a:off x="6486854" y="1317163"/>
            <a:ext cx="958077" cy="503605"/>
            <a:chOff x="5051315" y="1628800"/>
            <a:chExt cx="958077" cy="50360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451134-583A-49E3-B9EC-9BD535B96BAD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BDC23E-4969-4668-9D36-1ECF2FC5CED7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Density</a:t>
              </a:r>
            </a:p>
          </p:txBody>
        </p:sp>
      </p:grpSp>
      <p:sp>
        <p:nvSpPr>
          <p:cNvPr id="29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8060212" y="1445309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Density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보여짐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어장정보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8815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Density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Catch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5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3618" y="190160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Catch</a:t>
              </a:r>
            </a:p>
          </p:txBody>
        </p:sp>
      </p:grpSp>
      <p:sp>
        <p:nvSpPr>
          <p:cNvPr id="65" name="설명선 1 13">
            <a:extLst>
              <a:ext uri="{FF2B5EF4-FFF2-40B4-BE49-F238E27FC236}">
                <a16:creationId xmlns:a16="http://schemas.microsoft.com/office/drawing/2014/main" id="{ABA3B4C0-8E3E-4985-B850-D57AEEF62EAE}"/>
              </a:ext>
            </a:extLst>
          </p:cNvPr>
          <p:cNvSpPr/>
          <p:nvPr/>
        </p:nvSpPr>
        <p:spPr>
          <a:xfrm>
            <a:off x="8090156" y="1947090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Catch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56D6E3-F1CF-4B11-BA77-0098822C839D}"/>
              </a:ext>
            </a:extLst>
          </p:cNvPr>
          <p:cNvGrpSpPr/>
          <p:nvPr/>
        </p:nvGrpSpPr>
        <p:grpSpPr>
          <a:xfrm>
            <a:off x="6486854" y="1317163"/>
            <a:ext cx="958077" cy="503605"/>
            <a:chOff x="5051315" y="1628800"/>
            <a:chExt cx="958077" cy="50360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451134-583A-49E3-B9EC-9BD535B96BAD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BDC23E-4969-4668-9D36-1ECF2FC5CED7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Density</a:t>
              </a:r>
            </a:p>
          </p:txBody>
        </p:sp>
      </p:grpSp>
      <p:sp>
        <p:nvSpPr>
          <p:cNvPr id="29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8060212" y="1445309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Density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보여짐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어장정보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EC96DD-2F6F-4187-A26C-FE71FC0DA937}"/>
              </a:ext>
            </a:extLst>
          </p:cNvPr>
          <p:cNvSpPr/>
          <p:nvPr/>
        </p:nvSpPr>
        <p:spPr>
          <a:xfrm>
            <a:off x="1868853" y="1478822"/>
            <a:ext cx="3287260" cy="4038410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84627C-DC42-4A77-97B7-07105D43CDCA}"/>
              </a:ext>
            </a:extLst>
          </p:cNvPr>
          <p:cNvSpPr txBox="1"/>
          <p:nvPr/>
        </p:nvSpPr>
        <p:spPr>
          <a:xfrm>
            <a:off x="4221283" y="1442670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403D831-AD23-45C3-9563-7EDC205B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59" y="1703053"/>
            <a:ext cx="523875" cy="33337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2FFF1C-EA80-4A91-A0A0-B98284A7F996}"/>
              </a:ext>
            </a:extLst>
          </p:cNvPr>
          <p:cNvCxnSpPr>
            <a:cxnSpLocks/>
          </p:cNvCxnSpPr>
          <p:nvPr/>
        </p:nvCxnSpPr>
        <p:spPr>
          <a:xfrm flipV="1">
            <a:off x="5156113" y="1783741"/>
            <a:ext cx="1361047" cy="274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390612B-EC9C-40E1-A000-9B93FF615AD7}"/>
              </a:ext>
            </a:extLst>
          </p:cNvPr>
          <p:cNvSpPr txBox="1"/>
          <p:nvPr/>
        </p:nvSpPr>
        <p:spPr>
          <a:xfrm>
            <a:off x="2132123" y="203191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83399C-39E1-4164-9D38-0C26961E0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560" y="2031918"/>
            <a:ext cx="523875" cy="27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C03DFF-D5FC-43DF-800F-F9C58448EBCF}"/>
              </a:ext>
            </a:extLst>
          </p:cNvPr>
          <p:cNvSpPr txBox="1"/>
          <p:nvPr/>
        </p:nvSpPr>
        <p:spPr>
          <a:xfrm>
            <a:off x="2448413" y="273732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유자망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FDC32FB-CA53-4EC4-AC92-0F2BC98DE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50" y="2737323"/>
            <a:ext cx="523875" cy="27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448413" y="302385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안강망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CADBE71-50F3-4B71-AFE0-714287C3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50" y="3049413"/>
            <a:ext cx="523875" cy="277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49" y="3335610"/>
            <a:ext cx="523875" cy="277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Fishing Density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476395" y="331083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자망</a:t>
            </a:r>
            <a:endParaRPr lang="en-US" altLang="ko-KR" sz="1200" b="1" dirty="0" smtClean="0"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434278" y="360734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채낚기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462260" y="395169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통발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448413" y="425654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트롤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229611" y="4648257"/>
            <a:ext cx="121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 </a:t>
            </a:r>
            <a:r>
              <a:rPr lang="en-US" altLang="ko-KR" sz="1200" b="1" dirty="0" smtClean="0">
                <a:latin typeface="+mn-ea"/>
                <a:ea typeface="+mn-ea"/>
              </a:rPr>
              <a:t>/ </a:t>
            </a:r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49" y="3645829"/>
            <a:ext cx="523875" cy="277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49" y="3944346"/>
            <a:ext cx="523875" cy="277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39" y="4255594"/>
            <a:ext cx="523875" cy="277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30" y="4648257"/>
            <a:ext cx="523875" cy="277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2125611" y="2675506"/>
            <a:ext cx="2448272" cy="188588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2229611" y="2365125"/>
            <a:ext cx="121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B2FDEA-F5DC-4302-89B6-642E2585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30" y="2365125"/>
            <a:ext cx="523875" cy="27700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096271" y="2304916"/>
            <a:ext cx="2695052" cy="2606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870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Density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Catch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332624"/>
              </p:ext>
            </p:extLst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1330296" y="1861095"/>
            <a:ext cx="2784958" cy="4821674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3332444" y="1828709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1548599" y="2445883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모든 선박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495148" y="2144598"/>
            <a:ext cx="493600" cy="216024"/>
            <a:chOff x="2300592" y="7969496"/>
            <a:chExt cx="493600" cy="216024"/>
          </a:xfrm>
        </p:grpSpPr>
        <p:sp>
          <p:nvSpPr>
            <p:cNvPr id="26" name="순서도: 지연 2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Fishing Density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63350" y="2810207"/>
            <a:ext cx="2448272" cy="2888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710699" y="5122982"/>
            <a:ext cx="121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상선 </a:t>
            </a:r>
            <a:r>
              <a:rPr lang="en-US" altLang="ko-KR" sz="1200" b="1" dirty="0" smtClean="0">
                <a:latin typeface="+mn-ea"/>
                <a:ea typeface="+mn-ea"/>
              </a:rPr>
              <a:t>/ </a:t>
            </a:r>
            <a:r>
              <a:rPr lang="ko-KR" altLang="en-US" sz="1200" b="1" dirty="0" err="1" smtClean="0">
                <a:latin typeface="+mn-ea"/>
                <a:ea typeface="+mn-ea"/>
              </a:rPr>
              <a:t>기타선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2898686" y="5173580"/>
            <a:ext cx="493600" cy="216024"/>
            <a:chOff x="2300592" y="7969496"/>
            <a:chExt cx="493600" cy="216024"/>
          </a:xfrm>
        </p:grpSpPr>
        <p:sp>
          <p:nvSpPr>
            <p:cNvPr id="68" name="순서도: 지연 6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754746" y="2469167"/>
            <a:ext cx="493600" cy="216024"/>
            <a:chOff x="2300592" y="7969496"/>
            <a:chExt cx="493600" cy="216024"/>
          </a:xfrm>
        </p:grpSpPr>
        <p:sp>
          <p:nvSpPr>
            <p:cNvPr id="106" name="순서도: 지연 10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DD74958-9171-4BFC-86B6-27DA57911E82}"/>
              </a:ext>
            </a:extLst>
          </p:cNvPr>
          <p:cNvSpPr/>
          <p:nvPr/>
        </p:nvSpPr>
        <p:spPr>
          <a:xfrm>
            <a:off x="1697911" y="3244235"/>
            <a:ext cx="2120308" cy="180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972127" y="3837353"/>
            <a:ext cx="493600" cy="216024"/>
            <a:chOff x="2300592" y="7969496"/>
            <a:chExt cx="493600" cy="216024"/>
          </a:xfrm>
        </p:grpSpPr>
        <p:sp>
          <p:nvSpPr>
            <p:cNvPr id="32" name="순서도: 지연 31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975329" y="3549629"/>
            <a:ext cx="493600" cy="216024"/>
            <a:chOff x="2300592" y="7969496"/>
            <a:chExt cx="493600" cy="216024"/>
          </a:xfrm>
        </p:grpSpPr>
        <p:sp>
          <p:nvSpPr>
            <p:cNvPr id="36" name="순서도: 지연 3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975330" y="3263706"/>
            <a:ext cx="493600" cy="216024"/>
            <a:chOff x="2300592" y="7969496"/>
            <a:chExt cx="493600" cy="216024"/>
          </a:xfrm>
        </p:grpSpPr>
        <p:sp>
          <p:nvSpPr>
            <p:cNvPr id="39" name="순서도: 지연 38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BC03DFF-D5FC-43DF-800F-F9C58448EBCF}"/>
              </a:ext>
            </a:extLst>
          </p:cNvPr>
          <p:cNvSpPr txBox="1"/>
          <p:nvPr/>
        </p:nvSpPr>
        <p:spPr>
          <a:xfrm>
            <a:off x="1808479" y="324805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유자망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808479" y="353458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안강망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836461" y="382156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자망</a:t>
            </a:r>
            <a:endParaRPr lang="en-US" altLang="ko-KR" sz="1200" b="1" dirty="0" smtClean="0">
              <a:latin typeface="+mn-ea"/>
              <a:ea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794344" y="4118079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채낚기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822326" y="446242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통발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065D2B-8CA9-4FA8-912E-DD4D397EB7FD}"/>
              </a:ext>
            </a:extLst>
          </p:cNvPr>
          <p:cNvSpPr txBox="1"/>
          <p:nvPr/>
        </p:nvSpPr>
        <p:spPr>
          <a:xfrm>
            <a:off x="1808479" y="476727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트롤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972126" y="4146678"/>
            <a:ext cx="493600" cy="216024"/>
            <a:chOff x="2300592" y="7969496"/>
            <a:chExt cx="493600" cy="216024"/>
          </a:xfrm>
        </p:grpSpPr>
        <p:sp>
          <p:nvSpPr>
            <p:cNvPr id="58" name="순서도: 지연 57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972126" y="4487187"/>
            <a:ext cx="493600" cy="216024"/>
            <a:chOff x="2300592" y="7969496"/>
            <a:chExt cx="493600" cy="216024"/>
          </a:xfrm>
        </p:grpSpPr>
        <p:sp>
          <p:nvSpPr>
            <p:cNvPr id="61" name="순서도: 지연 6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972126" y="4795831"/>
            <a:ext cx="493600" cy="216024"/>
            <a:chOff x="2300592" y="7969496"/>
            <a:chExt cx="493600" cy="216024"/>
          </a:xfrm>
        </p:grpSpPr>
        <p:sp>
          <p:nvSpPr>
            <p:cNvPr id="64" name="순서도: 지연 63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1716665" y="2906141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어선</a:t>
            </a: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2902103" y="2941859"/>
            <a:ext cx="493600" cy="216024"/>
            <a:chOff x="2300592" y="7969496"/>
            <a:chExt cx="493600" cy="216024"/>
          </a:xfrm>
        </p:grpSpPr>
        <p:sp>
          <p:nvSpPr>
            <p:cNvPr id="111" name="순서도: 지연 110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635266" y="6258103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종료일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06583" y="6258104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시작일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1425859" y="588507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조회 기간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6753" y="6183813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 ~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3357600" y="6406823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A37523-6491-4F4D-967E-1CCF720F5BC8}"/>
              </a:ext>
            </a:extLst>
          </p:cNvPr>
          <p:cNvGrpSpPr/>
          <p:nvPr/>
        </p:nvGrpSpPr>
        <p:grpSpPr>
          <a:xfrm>
            <a:off x="6483618" y="1901608"/>
            <a:ext cx="958077" cy="503605"/>
            <a:chOff x="5051315" y="1628800"/>
            <a:chExt cx="958077" cy="50360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1D58390-3923-43EB-9B89-C5F6EA3F4B69}"/>
                </a:ext>
              </a:extLst>
            </p:cNvPr>
            <p:cNvSpPr/>
            <p:nvPr/>
          </p:nvSpPr>
          <p:spPr>
            <a:xfrm>
              <a:off x="5051315" y="1628800"/>
              <a:ext cx="909797" cy="503149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701513-38DA-485C-9202-F3C44A31162C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Catch</a:t>
              </a:r>
            </a:p>
          </p:txBody>
        </p:sp>
      </p:grpSp>
      <p:sp>
        <p:nvSpPr>
          <p:cNvPr id="65" name="설명선 1 13">
            <a:extLst>
              <a:ext uri="{FF2B5EF4-FFF2-40B4-BE49-F238E27FC236}">
                <a16:creationId xmlns:a16="http://schemas.microsoft.com/office/drawing/2014/main" id="{ABA3B4C0-8E3E-4985-B850-D57AEEF62EAE}"/>
              </a:ext>
            </a:extLst>
          </p:cNvPr>
          <p:cNvSpPr/>
          <p:nvPr/>
        </p:nvSpPr>
        <p:spPr>
          <a:xfrm>
            <a:off x="8090156" y="1947090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Catch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켜짐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29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8060212" y="1445309"/>
            <a:ext cx="1478340" cy="319294"/>
          </a:xfrm>
          <a:prstGeom prst="borderCallout1">
            <a:avLst>
              <a:gd name="adj1" fmla="val 59"/>
              <a:gd name="adj2" fmla="val -805"/>
              <a:gd name="adj3" fmla="val 48787"/>
              <a:gd name="adj4" fmla="val -46044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클릭하면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Fishing Density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보여짐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어장정보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8CA94F-E4FE-4FE0-986D-F7B4D61B6FA7}"/>
              </a:ext>
            </a:extLst>
          </p:cNvPr>
          <p:cNvSpPr/>
          <p:nvPr/>
        </p:nvSpPr>
        <p:spPr>
          <a:xfrm>
            <a:off x="1340607" y="1764603"/>
            <a:ext cx="3252354" cy="2744517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38D6C-3C41-4E65-B828-0ED44EBE16FD}"/>
              </a:ext>
            </a:extLst>
          </p:cNvPr>
          <p:cNvSpPr txBox="1"/>
          <p:nvPr/>
        </p:nvSpPr>
        <p:spPr>
          <a:xfrm>
            <a:off x="3934535" y="1549873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FF0068B-7F57-4A9E-8FFC-C1939D75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608" y="1791906"/>
            <a:ext cx="523875" cy="33337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E2C6AF-690B-4763-946D-73B84F3B0EDF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156113" y="2058015"/>
            <a:ext cx="1327505" cy="95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299D3E1-3BB0-43E8-8E17-5D0061B89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353" y="2072633"/>
            <a:ext cx="2686050" cy="1419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F8EFFB-2B1F-4030-BD80-6A3AEDE93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019" y="3525804"/>
            <a:ext cx="2800550" cy="488985"/>
          </a:xfrm>
          <a:prstGeom prst="rect">
            <a:avLst/>
          </a:prstGeom>
        </p:spPr>
      </p:pic>
      <p:sp>
        <p:nvSpPr>
          <p:cNvPr id="35" name="설명선 1 13">
            <a:extLst>
              <a:ext uri="{FF2B5EF4-FFF2-40B4-BE49-F238E27FC236}">
                <a16:creationId xmlns:a16="http://schemas.microsoft.com/office/drawing/2014/main" id="{6C93A11A-4CD4-478F-A2D8-A8E66D0E1D7C}"/>
              </a:ext>
            </a:extLst>
          </p:cNvPr>
          <p:cNvSpPr/>
          <p:nvPr/>
        </p:nvSpPr>
        <p:spPr>
          <a:xfrm>
            <a:off x="1856657" y="4603608"/>
            <a:ext cx="2427124" cy="288773"/>
          </a:xfrm>
          <a:prstGeom prst="borderCallout1">
            <a:avLst>
              <a:gd name="adj1" fmla="val 59"/>
              <a:gd name="adj2" fmla="val -805"/>
              <a:gd name="adj3" fmla="val -224176"/>
              <a:gd name="adj4" fmla="val -8632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모드는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Heatmap,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클러스터링 모드가 있음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..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설명선 1 13">
            <a:extLst>
              <a:ext uri="{FF2B5EF4-FFF2-40B4-BE49-F238E27FC236}">
                <a16:creationId xmlns:a16="http://schemas.microsoft.com/office/drawing/2014/main" id="{89D854C0-C621-4F65-A3A9-6C3777317368}"/>
              </a:ext>
            </a:extLst>
          </p:cNvPr>
          <p:cNvSpPr/>
          <p:nvPr/>
        </p:nvSpPr>
        <p:spPr>
          <a:xfrm>
            <a:off x="1138907" y="1409318"/>
            <a:ext cx="2139445" cy="319294"/>
          </a:xfrm>
          <a:prstGeom prst="borderCallout1">
            <a:avLst>
              <a:gd name="adj1" fmla="val 116950"/>
              <a:gd name="adj2" fmla="val 939"/>
              <a:gd name="adj3" fmla="val 267957"/>
              <a:gd name="adj4" fmla="val 3618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기존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사이트랑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비슷한 형태로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79B6A4-472A-427C-B0F4-0B1D28E95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07" y="4892381"/>
            <a:ext cx="2160240" cy="1887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B4875D-CF8B-4F36-A953-C2C2C1018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298" y="2747811"/>
            <a:ext cx="2009775" cy="2105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CA846FE-C149-432B-8FFC-0205FC9C0BC1}"/>
              </a:ext>
            </a:extLst>
          </p:cNvPr>
          <p:cNvSpPr txBox="1"/>
          <p:nvPr/>
        </p:nvSpPr>
        <p:spPr>
          <a:xfrm>
            <a:off x="3557428" y="7070816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&lt;Heatmap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모드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6C1BD3-AAF9-4650-B8C4-BE76E6B4C429}"/>
              </a:ext>
            </a:extLst>
          </p:cNvPr>
          <p:cNvSpPr txBox="1"/>
          <p:nvPr/>
        </p:nvSpPr>
        <p:spPr>
          <a:xfrm>
            <a:off x="1255926" y="7047872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모드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Fishing Catch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56D6E3-F1CF-4B11-BA77-0098822C839D}"/>
              </a:ext>
            </a:extLst>
          </p:cNvPr>
          <p:cNvGrpSpPr/>
          <p:nvPr/>
        </p:nvGrpSpPr>
        <p:grpSpPr>
          <a:xfrm>
            <a:off x="6486854" y="1317163"/>
            <a:ext cx="958077" cy="503605"/>
            <a:chOff x="5051315" y="1628800"/>
            <a:chExt cx="958077" cy="50360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451134-583A-49E3-B9EC-9BD535B96BAD}"/>
                </a:ext>
              </a:extLst>
            </p:cNvPr>
            <p:cNvSpPr/>
            <p:nvPr/>
          </p:nvSpPr>
          <p:spPr>
            <a:xfrm>
              <a:off x="5051315" y="1628800"/>
              <a:ext cx="909797" cy="503605"/>
            </a:xfrm>
            <a:prstGeom prst="rect">
              <a:avLst/>
            </a:prstGeom>
            <a:solidFill>
              <a:schemeClr val="lt1">
                <a:alpha val="92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BDC23E-4969-4668-9D36-1ECF2FC5CED7}"/>
                </a:ext>
              </a:extLst>
            </p:cNvPr>
            <p:cNvSpPr txBox="1"/>
            <p:nvPr/>
          </p:nvSpPr>
          <p:spPr>
            <a:xfrm>
              <a:off x="5099595" y="1670740"/>
              <a:ext cx="909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+mn-lt"/>
                </a:rPr>
                <a:t>Fishing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602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323140"/>
            <a:ext cx="86409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Density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8841432" y="2933746"/>
            <a:ext cx="86409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/>
              <a:t>Fishing Catch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00086"/>
              </p:ext>
            </p:extLst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B9FFE3-CFC3-4751-BB17-624B509F4739}"/>
              </a:ext>
            </a:extLst>
          </p:cNvPr>
          <p:cNvSpPr/>
          <p:nvPr/>
        </p:nvSpPr>
        <p:spPr>
          <a:xfrm>
            <a:off x="3454105" y="2220912"/>
            <a:ext cx="3880040" cy="4541886"/>
          </a:xfrm>
          <a:prstGeom prst="rect">
            <a:avLst/>
          </a:prstGeom>
          <a:solidFill>
            <a:schemeClr val="lt1">
              <a:alpha val="92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E641E-304E-4C29-B682-5FBE7CCDAE02}"/>
              </a:ext>
            </a:extLst>
          </p:cNvPr>
          <p:cNvSpPr txBox="1"/>
          <p:nvPr/>
        </p:nvSpPr>
        <p:spPr>
          <a:xfrm>
            <a:off x="6458387" y="2288878"/>
            <a:ext cx="82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lt"/>
              </a:rPr>
              <a:t>(On/Off)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3672408" y="2805700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lt"/>
              </a:rPr>
              <a:t>어종</a:t>
            </a:r>
            <a:endParaRPr lang="en-US" altLang="ko-KR" sz="1200" b="1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2B7D0-0D58-406B-9F23-5FD8FC8EA561}"/>
              </a:ext>
            </a:extLst>
          </p:cNvPr>
          <p:cNvSpPr txBox="1"/>
          <p:nvPr/>
        </p:nvSpPr>
        <p:spPr>
          <a:xfrm>
            <a:off x="3672406" y="3494106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lt"/>
              </a:rPr>
              <a:t>선종</a:t>
            </a:r>
            <a:endParaRPr lang="en-US" altLang="ko-KR" sz="1200" b="1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092E2-E9C5-47B4-93D3-1D32276E3A04}"/>
              </a:ext>
            </a:extLst>
          </p:cNvPr>
          <p:cNvSpPr txBox="1"/>
          <p:nvPr/>
        </p:nvSpPr>
        <p:spPr>
          <a:xfrm>
            <a:off x="3615221" y="4550044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lt"/>
              </a:rPr>
              <a:t>모드</a:t>
            </a:r>
            <a:endParaRPr lang="en-US" altLang="ko-KR" sz="1200" b="1" dirty="0">
              <a:latin typeface="+mn-lt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621091" y="2604767"/>
            <a:ext cx="493600" cy="216024"/>
            <a:chOff x="2300592" y="7969496"/>
            <a:chExt cx="493600" cy="216024"/>
          </a:xfrm>
        </p:grpSpPr>
        <p:sp>
          <p:nvSpPr>
            <p:cNvPr id="26" name="순서도: 지연 25"/>
            <p:cNvSpPr/>
            <p:nvPr/>
          </p:nvSpPr>
          <p:spPr>
            <a:xfrm rot="10800000">
              <a:off x="2300592" y="8005500"/>
              <a:ext cx="420160" cy="144016"/>
            </a:xfrm>
            <a:prstGeom prst="flowChartDelay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578168" y="7969496"/>
              <a:ext cx="216024" cy="216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Fishery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</a:t>
            </a: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Fishing Catch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71433" y="3106225"/>
            <a:ext cx="3443258" cy="2645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707420" y="3159614"/>
            <a:ext cx="869239" cy="144016"/>
            <a:chOff x="6027977" y="7893496"/>
            <a:chExt cx="869239" cy="144016"/>
          </a:xfrm>
        </p:grpSpPr>
        <p:sp>
          <p:nvSpPr>
            <p:cNvPr id="43" name="순서도: 수행의 시작/종료 42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참조기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4622028" y="3159614"/>
            <a:ext cx="869239" cy="144016"/>
            <a:chOff x="6027977" y="7893496"/>
            <a:chExt cx="869239" cy="144016"/>
          </a:xfrm>
        </p:grpSpPr>
        <p:sp>
          <p:nvSpPr>
            <p:cNvPr id="51" name="순서도: 수행의 시작/종료 50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갈치류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5507216" y="3158705"/>
            <a:ext cx="1044385" cy="144016"/>
            <a:chOff x="5380701" y="7712801"/>
            <a:chExt cx="1044385" cy="144016"/>
          </a:xfrm>
        </p:grpSpPr>
        <p:sp>
          <p:nvSpPr>
            <p:cNvPr id="54" name="순서도: 수행의 시작/종료 53"/>
            <p:cNvSpPr/>
            <p:nvPr/>
          </p:nvSpPr>
          <p:spPr>
            <a:xfrm>
              <a:off x="5380701" y="7712801"/>
              <a:ext cx="1044385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고등어류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6134477" y="7712801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/>
          <p:cNvSpPr/>
          <p:nvPr/>
        </p:nvSpPr>
        <p:spPr>
          <a:xfrm>
            <a:off x="3671433" y="3810061"/>
            <a:ext cx="3443258" cy="6252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3707420" y="3863450"/>
            <a:ext cx="869239" cy="144016"/>
            <a:chOff x="6027977" y="7893496"/>
            <a:chExt cx="869239" cy="144016"/>
          </a:xfrm>
        </p:grpSpPr>
        <p:sp>
          <p:nvSpPr>
            <p:cNvPr id="119" name="순서도: 수행의 시작/종료 118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유자망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/>
          <p:cNvGrpSpPr/>
          <p:nvPr/>
        </p:nvGrpSpPr>
        <p:grpSpPr>
          <a:xfrm>
            <a:off x="4622028" y="3863450"/>
            <a:ext cx="869239" cy="144016"/>
            <a:chOff x="6027977" y="7893496"/>
            <a:chExt cx="869239" cy="144016"/>
          </a:xfrm>
        </p:grpSpPr>
        <p:sp>
          <p:nvSpPr>
            <p:cNvPr id="122" name="순서도: 수행의 시작/종료 121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안강망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/>
          <p:cNvGrpSpPr/>
          <p:nvPr/>
        </p:nvGrpSpPr>
        <p:grpSpPr>
          <a:xfrm>
            <a:off x="3707420" y="4147343"/>
            <a:ext cx="1044385" cy="144016"/>
            <a:chOff x="5380701" y="7712801"/>
            <a:chExt cx="1044385" cy="144016"/>
          </a:xfrm>
        </p:grpSpPr>
        <p:sp>
          <p:nvSpPr>
            <p:cNvPr id="125" name="순서도: 수행의 시작/종료 124"/>
            <p:cNvSpPr/>
            <p:nvPr/>
          </p:nvSpPr>
          <p:spPr>
            <a:xfrm>
              <a:off x="5380701" y="7712801"/>
              <a:ext cx="1044385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복합어망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6134477" y="7712801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/>
          <p:cNvGrpSpPr/>
          <p:nvPr/>
        </p:nvGrpSpPr>
        <p:grpSpPr>
          <a:xfrm>
            <a:off x="5528736" y="3854173"/>
            <a:ext cx="722651" cy="162569"/>
            <a:chOff x="7182677" y="7784809"/>
            <a:chExt cx="722651" cy="162569"/>
          </a:xfrm>
        </p:grpSpPr>
        <p:sp>
          <p:nvSpPr>
            <p:cNvPr id="128" name="순서도: 수행의 시작/종료 127"/>
            <p:cNvSpPr/>
            <p:nvPr/>
          </p:nvSpPr>
          <p:spPr>
            <a:xfrm>
              <a:off x="7182677" y="7784809"/>
              <a:ext cx="722651" cy="162569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연승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9" name="직선 연결선 128"/>
            <p:cNvCxnSpPr/>
            <p:nvPr/>
          </p:nvCxnSpPr>
          <p:spPr>
            <a:xfrm>
              <a:off x="7617296" y="7784809"/>
              <a:ext cx="0" cy="1625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/>
          <p:cNvGrpSpPr/>
          <p:nvPr/>
        </p:nvGrpSpPr>
        <p:grpSpPr>
          <a:xfrm>
            <a:off x="6283695" y="3853869"/>
            <a:ext cx="722651" cy="162569"/>
            <a:chOff x="7182677" y="7784809"/>
            <a:chExt cx="722651" cy="162569"/>
          </a:xfrm>
        </p:grpSpPr>
        <p:sp>
          <p:nvSpPr>
            <p:cNvPr id="131" name="순서도: 수행의 시작/종료 130"/>
            <p:cNvSpPr/>
            <p:nvPr/>
          </p:nvSpPr>
          <p:spPr>
            <a:xfrm>
              <a:off x="7182677" y="7784809"/>
              <a:ext cx="722651" cy="162569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자망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32" name="직선 연결선 131"/>
            <p:cNvCxnSpPr/>
            <p:nvPr/>
          </p:nvCxnSpPr>
          <p:spPr>
            <a:xfrm>
              <a:off x="7617296" y="7784809"/>
              <a:ext cx="0" cy="1625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4802458" y="4140112"/>
            <a:ext cx="722651" cy="162569"/>
            <a:chOff x="7182677" y="7784809"/>
            <a:chExt cx="722651" cy="162569"/>
          </a:xfrm>
        </p:grpSpPr>
        <p:sp>
          <p:nvSpPr>
            <p:cNvPr id="134" name="순서도: 수행의 시작/종료 133"/>
            <p:cNvSpPr/>
            <p:nvPr/>
          </p:nvSpPr>
          <p:spPr>
            <a:xfrm>
              <a:off x="7182677" y="7784809"/>
              <a:ext cx="722651" cy="162569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선망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>
              <a:off x="7617296" y="7784809"/>
              <a:ext cx="0" cy="1625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58"/>
          <p:cNvSpPr txBox="1">
            <a:spLocks noChangeArrowheads="1"/>
          </p:cNvSpPr>
          <p:nvPr/>
        </p:nvSpPr>
        <p:spPr bwMode="auto">
          <a:xfrm>
            <a:off x="5626726" y="4846367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5794"/>
              </p:ext>
            </p:extLst>
          </p:nvPr>
        </p:nvGraphicFramePr>
        <p:xfrm>
          <a:off x="3671433" y="4846367"/>
          <a:ext cx="1955293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155770527"/>
                    </a:ext>
                  </a:extLst>
                </a:gridCol>
              </a:tblGrid>
              <a:tr h="208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모드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161"/>
                  </a:ext>
                </a:extLst>
              </a:tr>
              <a:tr h="12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Heatmap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278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원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6506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클러스터링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13747"/>
                  </a:ext>
                </a:extLst>
              </a:tr>
            </a:tbl>
          </a:graphicData>
        </a:graphic>
      </p:graphicFrame>
      <p:pic>
        <p:nvPicPr>
          <p:cNvPr id="138" name="그림 137">
            <a:extLst>
              <a:ext uri="{FF2B5EF4-FFF2-40B4-BE49-F238E27FC236}">
                <a16:creationId xmlns:a16="http://schemas.microsoft.com/office/drawing/2014/main" id="{BE79B6A4-472A-427C-B0F4-0B1D28E95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70" y="2681074"/>
            <a:ext cx="2453392" cy="214368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EB4875D-CF8B-4F36-A953-C2C2C1018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577" y="4404389"/>
            <a:ext cx="2009775" cy="2105025"/>
          </a:xfrm>
          <a:prstGeom prst="rect">
            <a:avLst/>
          </a:prstGeom>
        </p:spPr>
      </p:pic>
      <p:sp>
        <p:nvSpPr>
          <p:cNvPr id="140" name="액자 139"/>
          <p:cNvSpPr/>
          <p:nvPr/>
        </p:nvSpPr>
        <p:spPr>
          <a:xfrm>
            <a:off x="574117" y="2584653"/>
            <a:ext cx="2587830" cy="2226806"/>
          </a:xfrm>
          <a:prstGeom prst="frame">
            <a:avLst>
              <a:gd name="adj1" fmla="val 3556"/>
            </a:avLst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액자 140"/>
          <p:cNvSpPr/>
          <p:nvPr/>
        </p:nvSpPr>
        <p:spPr>
          <a:xfrm>
            <a:off x="7536037" y="4299194"/>
            <a:ext cx="2144239" cy="2226806"/>
          </a:xfrm>
          <a:prstGeom prst="frame">
            <a:avLst>
              <a:gd name="adj1" fmla="val 3556"/>
            </a:avLst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Featured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9426" r="20797" b="7018"/>
          <a:stretch/>
        </p:blipFill>
        <p:spPr bwMode="auto">
          <a:xfrm>
            <a:off x="1071614" y="5170219"/>
            <a:ext cx="2099097" cy="13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액자 63"/>
          <p:cNvSpPr/>
          <p:nvPr/>
        </p:nvSpPr>
        <p:spPr>
          <a:xfrm>
            <a:off x="1006205" y="5127259"/>
            <a:ext cx="2206056" cy="1436430"/>
          </a:xfrm>
          <a:prstGeom prst="frame">
            <a:avLst>
              <a:gd name="adj1" fmla="val 355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09492" y="6315593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종료일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80809" y="6315594"/>
            <a:ext cx="64807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시작일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AD70FA-632D-4AAD-A944-40F388CDB33D}"/>
              </a:ext>
            </a:extLst>
          </p:cNvPr>
          <p:cNvSpPr txBox="1"/>
          <p:nvPr/>
        </p:nvSpPr>
        <p:spPr>
          <a:xfrm>
            <a:off x="3600085" y="5942562"/>
            <a:ext cx="1009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조회 기간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80979" y="6241303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 ~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4AE5BF-DE20-4C88-9ABD-AC21E3E76391}"/>
              </a:ext>
            </a:extLst>
          </p:cNvPr>
          <p:cNvSpPr/>
          <p:nvPr/>
        </p:nvSpPr>
        <p:spPr>
          <a:xfrm>
            <a:off x="6522426" y="6465086"/>
            <a:ext cx="695254" cy="20164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확인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2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Big Data Services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3. Fishing Ground Search</a:t>
            </a:r>
          </a:p>
        </p:txBody>
      </p:sp>
    </p:spTree>
    <p:extLst>
      <p:ext uri="{BB962C8B-B14F-4D97-AF65-F5344CB8AC3E}">
        <p14:creationId xmlns:p14="http://schemas.microsoft.com/office/powerpoint/2010/main" val="1703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850" y="1240949"/>
            <a:ext cx="7401676" cy="5572427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1168245"/>
            <a:ext cx="7401676" cy="45812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9357BC8-622A-45A0-9EB3-4A1E14A9FF4B}"/>
              </a:ext>
            </a:extLst>
          </p:cNvPr>
          <p:cNvSpPr txBox="1"/>
          <p:nvPr/>
        </p:nvSpPr>
        <p:spPr>
          <a:xfrm>
            <a:off x="6957437" y="1879368"/>
            <a:ext cx="4942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/>
              <a:t>어장예측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637600" y="2762642"/>
            <a:ext cx="657271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** </a:t>
            </a:r>
            <a:r>
              <a:rPr lang="ko-KR" altLang="en-US" b="1" dirty="0">
                <a:latin typeface="+mn-ea"/>
                <a:ea typeface="+mn-ea"/>
              </a:rPr>
              <a:t>처음 화면에 바로 뜨게 함</a:t>
            </a:r>
            <a:r>
              <a:rPr lang="en-US" altLang="ko-KR" b="1" dirty="0">
                <a:latin typeface="+mn-ea"/>
                <a:ea typeface="+mn-ea"/>
              </a:rPr>
              <a:t>..</a:t>
            </a: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 err="1">
                <a:latin typeface="+mn-ea"/>
                <a:ea typeface="+mn-ea"/>
              </a:rPr>
              <a:t>선박제원</a:t>
            </a:r>
            <a:r>
              <a:rPr lang="en-US" altLang="ko-KR" sz="1500" dirty="0">
                <a:latin typeface="+mn-ea"/>
                <a:ea typeface="+mn-ea"/>
              </a:rPr>
              <a:t>: </a:t>
            </a:r>
            <a:r>
              <a:rPr lang="ko-KR" altLang="en-US" sz="1500" dirty="0">
                <a:latin typeface="+mn-ea"/>
                <a:ea typeface="+mn-ea"/>
              </a:rPr>
              <a:t>선박 어떤 종류인지 어선인지 선택 </a:t>
            </a:r>
            <a:r>
              <a:rPr lang="en-US" altLang="ko-KR" sz="1500" dirty="0" smtClean="0">
                <a:latin typeface="+mn-ea"/>
                <a:ea typeface="+mn-ea"/>
              </a:rPr>
              <a:t>(</a:t>
            </a:r>
            <a:r>
              <a:rPr lang="ko-KR" altLang="en-US" sz="1500" dirty="0" smtClean="0">
                <a:latin typeface="+mn-ea"/>
                <a:ea typeface="+mn-ea"/>
              </a:rPr>
              <a:t>하나만 클릭 가능</a:t>
            </a:r>
            <a:r>
              <a:rPr lang="en-US" altLang="ko-KR" sz="1500" dirty="0" smtClean="0">
                <a:latin typeface="+mn-ea"/>
                <a:ea typeface="+mn-ea"/>
              </a:rPr>
              <a:t>)</a:t>
            </a:r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>
                <a:latin typeface="+mn-ea"/>
                <a:ea typeface="+mn-ea"/>
              </a:rPr>
              <a:t>날짜 선택 </a:t>
            </a:r>
            <a:r>
              <a:rPr lang="en-US" altLang="ko-KR" sz="1500" dirty="0">
                <a:latin typeface="+mn-ea"/>
                <a:ea typeface="+mn-ea"/>
              </a:rPr>
              <a:t>: </a:t>
            </a:r>
            <a:r>
              <a:rPr lang="ko-KR" altLang="en-US" sz="1500" dirty="0">
                <a:latin typeface="+mn-ea"/>
                <a:ea typeface="+mn-ea"/>
              </a:rPr>
              <a:t>조업일 선택 </a:t>
            </a:r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>
                <a:latin typeface="+mn-ea"/>
                <a:ea typeface="+mn-ea"/>
              </a:rPr>
              <a:t>어종 선택 </a:t>
            </a:r>
            <a:r>
              <a:rPr lang="en-US" altLang="ko-KR" sz="1500" dirty="0">
                <a:latin typeface="+mn-ea"/>
                <a:ea typeface="+mn-ea"/>
              </a:rPr>
              <a:t>: </a:t>
            </a:r>
            <a:r>
              <a:rPr lang="ko-KR" altLang="en-US" sz="1500" dirty="0">
                <a:latin typeface="+mn-ea"/>
                <a:ea typeface="+mn-ea"/>
              </a:rPr>
              <a:t>주요 어종 </a:t>
            </a:r>
            <a:r>
              <a:rPr lang="ko-KR" altLang="en-US" sz="1500" dirty="0" smtClean="0">
                <a:latin typeface="+mn-ea"/>
                <a:ea typeface="+mn-ea"/>
              </a:rPr>
              <a:t>선택 </a:t>
            </a:r>
            <a:r>
              <a:rPr lang="en-US" altLang="ko-KR" sz="1500" dirty="0" smtClean="0">
                <a:latin typeface="+mn-ea"/>
                <a:ea typeface="+mn-ea"/>
              </a:rPr>
              <a:t>(</a:t>
            </a:r>
            <a:r>
              <a:rPr lang="ko-KR" altLang="en-US" sz="1500" dirty="0" smtClean="0">
                <a:latin typeface="+mn-ea"/>
                <a:ea typeface="+mn-ea"/>
              </a:rPr>
              <a:t>여러 개 클릭 가능</a:t>
            </a:r>
            <a:r>
              <a:rPr lang="en-US" altLang="ko-KR" sz="1500" dirty="0" smtClean="0">
                <a:latin typeface="+mn-ea"/>
                <a:ea typeface="+mn-ea"/>
              </a:rPr>
              <a:t>)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8BE507-BCEA-435B-9D4B-119DD97AF947}"/>
              </a:ext>
            </a:extLst>
          </p:cNvPr>
          <p:cNvSpPr txBox="1"/>
          <p:nvPr/>
        </p:nvSpPr>
        <p:spPr>
          <a:xfrm>
            <a:off x="7471526" y="1236993"/>
            <a:ext cx="23646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해당 메뉴를 입력하면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화면에 바로 </a:t>
            </a:r>
            <a:r>
              <a:rPr lang="ko-KR" altLang="en-US" sz="1400" dirty="0" err="1">
                <a:latin typeface="+mn-ea"/>
                <a:ea typeface="+mn-ea"/>
              </a:rPr>
              <a:t>선박제원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날짜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어종을 입력하는 창이 뜨고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/>
              <a:t>어장탐색을 누르면 어장이 </a:t>
            </a:r>
            <a:r>
              <a:rPr lang="ko-KR" altLang="en-US" sz="1400" dirty="0" err="1"/>
              <a:t>찾아짐</a:t>
            </a:r>
            <a:r>
              <a:rPr lang="en-US" altLang="ko-KR" sz="1400" dirty="0"/>
              <a:t>.. 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60F51E-3DB7-4360-A0AC-02FA6E7BC355}"/>
              </a:ext>
            </a:extLst>
          </p:cNvPr>
          <p:cNvSpPr txBox="1"/>
          <p:nvPr/>
        </p:nvSpPr>
        <p:spPr>
          <a:xfrm>
            <a:off x="6076280" y="4149080"/>
            <a:ext cx="852309" cy="276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b="1" dirty="0" err="1"/>
              <a:t>어장탐색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Fishing Ground Search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어장 예측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589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About Us</a:t>
            </a:r>
            <a:endParaRPr kumimoji="0" lang="en-US" altLang="ko-KR" sz="5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48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Big Data Services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Fishing Ground Search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어장 예측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151433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B1B40F-03EA-4CF5-8388-3F6EB92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" y="1541491"/>
            <a:ext cx="9763506" cy="458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E5A-937A-4A4E-BECB-B7A9D167C359}"/>
              </a:ext>
            </a:extLst>
          </p:cNvPr>
          <p:cNvSpPr txBox="1"/>
          <p:nvPr/>
        </p:nvSpPr>
        <p:spPr>
          <a:xfrm>
            <a:off x="9129464" y="2323140"/>
            <a:ext cx="57606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 smtClean="0"/>
              <a:t>어장예측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DCC2E-8100-4508-A36A-E9EA8C29F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32"/>
          <a:stretch/>
        </p:blipFill>
        <p:spPr>
          <a:xfrm>
            <a:off x="69850" y="6122718"/>
            <a:ext cx="9763124" cy="690658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9908"/>
              </p:ext>
            </p:extLst>
          </p:nvPr>
        </p:nvGraphicFramePr>
        <p:xfrm>
          <a:off x="6033120" y="1545657"/>
          <a:ext cx="1584176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선박통항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Fishery Big Data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Fishing Ground Search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93421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900" r="15350" b="21651"/>
          <a:stretch/>
        </p:blipFill>
        <p:spPr>
          <a:xfrm flipH="1">
            <a:off x="6175355" y="1768727"/>
            <a:ext cx="249731" cy="1939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-399" r="6951" b="13250"/>
          <a:stretch/>
        </p:blipFill>
        <p:spPr>
          <a:xfrm>
            <a:off x="6134477" y="1544256"/>
            <a:ext cx="228179" cy="216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77" y="1989761"/>
            <a:ext cx="216024" cy="2160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713574" y="1875401"/>
            <a:ext cx="4675440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 err="1" smtClean="0">
                <a:latin typeface="+mn-ea"/>
                <a:ea typeface="+mn-ea"/>
              </a:rPr>
              <a:t>선박제원</a:t>
            </a:r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조업일 </a:t>
            </a:r>
            <a:r>
              <a:rPr lang="en-US" altLang="ko-KR" sz="1500" dirty="0" smtClean="0">
                <a:latin typeface="+mn-ea"/>
                <a:ea typeface="+mn-ea"/>
              </a:rPr>
              <a:t>: </a:t>
            </a:r>
            <a:r>
              <a:rPr lang="ko-KR" altLang="en-US" sz="1500" dirty="0" smtClean="0">
                <a:latin typeface="+mn-ea"/>
                <a:ea typeface="+mn-ea"/>
              </a:rPr>
              <a:t> </a:t>
            </a:r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어종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ko-KR" altLang="en-US" sz="1500" dirty="0" smtClean="0">
                <a:latin typeface="+mn-ea"/>
                <a:ea typeface="+mn-ea"/>
              </a:rPr>
              <a:t>시각화 모드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60F51E-3DB7-4360-A0AC-02FA6E7BC355}"/>
              </a:ext>
            </a:extLst>
          </p:cNvPr>
          <p:cNvSpPr txBox="1"/>
          <p:nvPr/>
        </p:nvSpPr>
        <p:spPr>
          <a:xfrm>
            <a:off x="4483282" y="5706974"/>
            <a:ext cx="852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어장탐색</a:t>
            </a:r>
            <a:endParaRPr lang="ko-KR" altLang="en-US" sz="1200" dirty="0"/>
          </a:p>
        </p:txBody>
      </p:sp>
      <p:sp>
        <p:nvSpPr>
          <p:cNvPr id="50" name="TextBox 58"/>
          <p:cNvSpPr txBox="1">
            <a:spLocks noChangeArrowheads="1"/>
          </p:cNvSpPr>
          <p:nvPr/>
        </p:nvSpPr>
        <p:spPr bwMode="auto">
          <a:xfrm flipH="1">
            <a:off x="1429210" y="2495034"/>
            <a:ext cx="185001" cy="2183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38202"/>
              </p:ext>
            </p:extLst>
          </p:nvPr>
        </p:nvGraphicFramePr>
        <p:xfrm>
          <a:off x="848081" y="2495034"/>
          <a:ext cx="57606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55770527"/>
                    </a:ext>
                  </a:extLst>
                </a:gridCol>
              </a:tblGrid>
              <a:tr h="234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제원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161"/>
                  </a:ext>
                </a:extLst>
              </a:tr>
              <a:tr h="234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유자망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2786"/>
                  </a:ext>
                </a:extLst>
              </a:tr>
              <a:tr h="2342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안강망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65066"/>
                  </a:ext>
                </a:extLst>
              </a:tr>
              <a:tr h="2342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트롤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13747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842534" y="4537152"/>
            <a:ext cx="3443258" cy="2645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78521" y="4590541"/>
            <a:ext cx="869239" cy="144016"/>
            <a:chOff x="6027977" y="7893496"/>
            <a:chExt cx="869239" cy="144016"/>
          </a:xfrm>
        </p:grpSpPr>
        <p:sp>
          <p:nvSpPr>
            <p:cNvPr id="58" name="순서도: 수행의 시작/종료 57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참조기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1793129" y="4590541"/>
            <a:ext cx="869239" cy="144016"/>
            <a:chOff x="6027977" y="7893496"/>
            <a:chExt cx="869239" cy="144016"/>
          </a:xfrm>
        </p:grpSpPr>
        <p:sp>
          <p:nvSpPr>
            <p:cNvPr id="61" name="순서도: 수행의 시작/종료 60"/>
            <p:cNvSpPr/>
            <p:nvPr/>
          </p:nvSpPr>
          <p:spPr>
            <a:xfrm>
              <a:off x="6027977" y="7893496"/>
              <a:ext cx="869239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갈치류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6609184" y="7893496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2678317" y="4589632"/>
            <a:ext cx="1044385" cy="144016"/>
            <a:chOff x="5380701" y="7712801"/>
            <a:chExt cx="1044385" cy="144016"/>
          </a:xfrm>
        </p:grpSpPr>
        <p:sp>
          <p:nvSpPr>
            <p:cNvPr id="64" name="순서도: 수행의 시작/종료 63"/>
            <p:cNvSpPr/>
            <p:nvPr/>
          </p:nvSpPr>
          <p:spPr>
            <a:xfrm>
              <a:off x="5380701" y="7712801"/>
              <a:ext cx="1044385" cy="144016"/>
            </a:xfrm>
            <a:prstGeom prst="flowChartTerminator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+mn-ea"/>
                </a:rPr>
                <a:t>고등어류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 X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6134477" y="7712801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1550439" y="3756428"/>
            <a:ext cx="1458345" cy="2348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https://blog.kakaocdn.net/dn/bGI9MC/btqCcA57GeQ/5LQMTiS8bmLAZCYsdaccR0/img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2" t="15217" r="26138" b="12113"/>
          <a:stretch/>
        </p:blipFill>
        <p:spPr bwMode="auto">
          <a:xfrm>
            <a:off x="3166343" y="3407790"/>
            <a:ext cx="1269769" cy="9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8"/>
          <p:cNvSpPr txBox="1">
            <a:spLocks noChangeArrowheads="1"/>
          </p:cNvSpPr>
          <p:nvPr/>
        </p:nvSpPr>
        <p:spPr bwMode="auto">
          <a:xfrm>
            <a:off x="2797827" y="5185346"/>
            <a:ext cx="255843" cy="22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800" dirty="0"/>
              <a:t> ▼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96912"/>
              </p:ext>
            </p:extLst>
          </p:nvPr>
        </p:nvGraphicFramePr>
        <p:xfrm>
          <a:off x="842534" y="5185346"/>
          <a:ext cx="195529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93">
                  <a:extLst>
                    <a:ext uri="{9D8B030D-6E8A-4147-A177-3AD203B41FA5}">
                      <a16:colId xmlns:a16="http://schemas.microsoft.com/office/drawing/2014/main" val="155770527"/>
                    </a:ext>
                  </a:extLst>
                </a:gridCol>
              </a:tblGrid>
              <a:tr h="208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시각화 모드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74161"/>
                  </a:ext>
                </a:extLst>
              </a:tr>
              <a:tr h="12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Heatmap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278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원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65066"/>
                  </a:ext>
                </a:extLst>
              </a:tr>
            </a:tbl>
          </a:graphicData>
        </a:graphic>
      </p:graphicFrame>
      <p:pic>
        <p:nvPicPr>
          <p:cNvPr id="72" name="그림 71">
            <a:extLst>
              <a:ext uri="{FF2B5EF4-FFF2-40B4-BE49-F238E27FC236}">
                <a16:creationId xmlns:a16="http://schemas.microsoft.com/office/drawing/2014/main" id="{BE79B6A4-472A-427C-B0F4-0B1D28E95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387" y="2387353"/>
            <a:ext cx="2453392" cy="2143681"/>
          </a:xfrm>
          <a:prstGeom prst="rect">
            <a:avLst/>
          </a:prstGeom>
        </p:spPr>
      </p:pic>
      <p:sp>
        <p:nvSpPr>
          <p:cNvPr id="73" name="액자 72"/>
          <p:cNvSpPr/>
          <p:nvPr/>
        </p:nvSpPr>
        <p:spPr>
          <a:xfrm>
            <a:off x="5492434" y="2290932"/>
            <a:ext cx="2587830" cy="2226806"/>
          </a:xfrm>
          <a:prstGeom prst="frame">
            <a:avLst>
              <a:gd name="adj1" fmla="val 3556"/>
            </a:avLst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EB4875D-CF8B-4F36-A953-C2C2C1018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8934" y="4671171"/>
            <a:ext cx="2009775" cy="2105025"/>
          </a:xfrm>
          <a:prstGeom prst="rect">
            <a:avLst/>
          </a:prstGeom>
        </p:spPr>
      </p:pic>
      <p:sp>
        <p:nvSpPr>
          <p:cNvPr id="75" name="액자 74"/>
          <p:cNvSpPr/>
          <p:nvPr/>
        </p:nvSpPr>
        <p:spPr>
          <a:xfrm>
            <a:off x="7590394" y="4622932"/>
            <a:ext cx="2144239" cy="2169849"/>
          </a:xfrm>
          <a:prstGeom prst="frame">
            <a:avLst>
              <a:gd name="adj1" fmla="val 3556"/>
            </a:avLst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0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914400" marR="0" lvl="0" indent="-9144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45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488890" y="2329195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Weather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3944F-2F45-40C2-B21C-7B5A90006EEE}"/>
              </a:ext>
            </a:extLst>
          </p:cNvPr>
          <p:cNvSpPr txBox="1"/>
          <p:nvPr/>
        </p:nvSpPr>
        <p:spPr>
          <a:xfrm>
            <a:off x="-45302" y="6457384"/>
            <a:ext cx="989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https://www.marinetraffic.com/ja/online-services/single-services</a:t>
            </a:r>
            <a:r>
              <a:rPr lang="ko-KR" altLang="en-US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이 사이트 참고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447276" y="1712611"/>
            <a:ext cx="24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유료 서비스 목록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3DDF0F-EC7D-4F48-99B1-8ED91E7D8A42}"/>
              </a:ext>
            </a:extLst>
          </p:cNvPr>
          <p:cNvSpPr/>
          <p:nvPr/>
        </p:nvSpPr>
        <p:spPr>
          <a:xfrm>
            <a:off x="488890" y="3398774"/>
            <a:ext cx="1485095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선박통항</a:t>
            </a:r>
            <a:r>
              <a:rPr kumimoji="0" lang="ko-KR" altLang="en-US" sz="1000" b="1" dirty="0">
                <a:latin typeface="+mn-ea"/>
                <a:ea typeface="+mn-ea"/>
              </a:rPr>
              <a:t> </a:t>
            </a:r>
            <a:r>
              <a:rPr kumimoji="0" lang="en-US" altLang="ko-KR" sz="1000" b="1" dirty="0">
                <a:latin typeface="+mn-ea"/>
                <a:ea typeface="+mn-ea"/>
              </a:rPr>
              <a:t>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CBF222-4256-4E1B-BE2E-3C0DD08CA8A4}"/>
              </a:ext>
            </a:extLst>
          </p:cNvPr>
          <p:cNvSpPr/>
          <p:nvPr/>
        </p:nvSpPr>
        <p:spPr>
          <a:xfrm>
            <a:off x="2937162" y="3456215"/>
            <a:ext cx="1481633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Fishery 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4F054-51F3-4291-AAC5-4CCC2C623A4F}"/>
              </a:ext>
            </a:extLst>
          </p:cNvPr>
          <p:cNvSpPr/>
          <p:nvPr/>
        </p:nvSpPr>
        <p:spPr>
          <a:xfrm>
            <a:off x="5457442" y="2329194"/>
            <a:ext cx="1485095" cy="774931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정박지</a:t>
            </a:r>
            <a:r>
              <a:rPr kumimoji="0" lang="ko-KR" altLang="en-US" sz="1000" b="1" dirty="0">
                <a:latin typeface="+mn-ea"/>
                <a:ea typeface="+mn-ea"/>
              </a:rPr>
              <a:t> 관리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FAF78C-061D-4975-B27E-ADF10E898571}"/>
              </a:ext>
            </a:extLst>
          </p:cNvPr>
          <p:cNvSpPr/>
          <p:nvPr/>
        </p:nvSpPr>
        <p:spPr>
          <a:xfrm>
            <a:off x="5381972" y="3456215"/>
            <a:ext cx="1481633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Fishing Ground Search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BCC05-FFF7-419E-9BFF-E147E189FED4}"/>
              </a:ext>
            </a:extLst>
          </p:cNvPr>
          <p:cNvSpPr txBox="1">
            <a:spLocks noChangeAspect="1"/>
          </p:cNvSpPr>
          <p:nvPr/>
        </p:nvSpPr>
        <p:spPr>
          <a:xfrm>
            <a:off x="2864768" y="2329195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Ship Traffic Prediction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유료 서비스에 대한 목록과 정액 요금제 표시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목록 및 요금제는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변동될 수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있음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03976" y="4854014"/>
            <a:ext cx="1432085" cy="1149372"/>
            <a:chOff x="1924796" y="4671487"/>
            <a:chExt cx="1299221" cy="1149372"/>
          </a:xfrm>
        </p:grpSpPr>
        <p:sp>
          <p:nvSpPr>
            <p:cNvPr id="26" name="TextBox 25"/>
            <p:cNvSpPr txBox="1"/>
            <p:nvPr/>
          </p:nvSpPr>
          <p:spPr>
            <a:xfrm>
              <a:off x="1933161" y="4672645"/>
              <a:ext cx="1290856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  <a:ea typeface="+mn-ea"/>
                </a:rPr>
                <a:t>Basic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24796" y="4671487"/>
              <a:ext cx="1288960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902166" y="4854014"/>
            <a:ext cx="1488376" cy="1149372"/>
            <a:chOff x="3425481" y="4671487"/>
            <a:chExt cx="1288960" cy="1149372"/>
          </a:xfrm>
        </p:grpSpPr>
        <p:sp>
          <p:nvSpPr>
            <p:cNvPr id="29" name="TextBox 28"/>
            <p:cNvSpPr txBox="1"/>
            <p:nvPr/>
          </p:nvSpPr>
          <p:spPr>
            <a:xfrm>
              <a:off x="3435742" y="4672645"/>
              <a:ext cx="127869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ea typeface="+mn-ea"/>
                </a:rPr>
                <a:t>B</a:t>
              </a:r>
              <a:r>
                <a:rPr lang="en-US" altLang="ko-KR" dirty="0" smtClean="0">
                  <a:latin typeface="+mn-ea"/>
                  <a:ea typeface="+mn-ea"/>
                </a:rPr>
                <a:t>usiness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25481" y="4671487"/>
              <a:ext cx="1288960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205002" y="4854014"/>
            <a:ext cx="1514034" cy="1149372"/>
            <a:chOff x="5188272" y="4671487"/>
            <a:chExt cx="1514034" cy="1149372"/>
          </a:xfrm>
        </p:grpSpPr>
        <p:sp>
          <p:nvSpPr>
            <p:cNvPr id="32" name="TextBox 31"/>
            <p:cNvSpPr txBox="1"/>
            <p:nvPr/>
          </p:nvSpPr>
          <p:spPr>
            <a:xfrm>
              <a:off x="5188272" y="4672645"/>
              <a:ext cx="151403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  <a:ea typeface="+mn-ea"/>
                </a:rPr>
                <a:t>Professional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88273" y="4671487"/>
              <a:ext cx="1514033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3041" y="5330197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한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84767" y="5330197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두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95862" y="5330197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세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1860" y="562258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200USD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60909" y="562258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300USD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38004" y="562258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500USD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443602" y="4337121"/>
            <a:ext cx="24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정액 요금제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57442" y="6147838"/>
            <a:ext cx="185820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70C0"/>
                </a:solidFill>
                <a:latin typeface="+mn-ea"/>
                <a:ea typeface="+mn-ea"/>
              </a:rPr>
              <a:t>요금제로 지금 바로 시작하기</a:t>
            </a:r>
            <a:endParaRPr lang="ko-KR" altLang="en-US" sz="10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7439" y="5384885"/>
            <a:ext cx="149177" cy="147228"/>
            <a:chOff x="30018" y="6259261"/>
            <a:chExt cx="149177" cy="147228"/>
          </a:xfrm>
        </p:grpSpPr>
        <p:sp>
          <p:nvSpPr>
            <p:cNvPr id="43" name="타원 42"/>
            <p:cNvSpPr/>
            <p:nvPr/>
          </p:nvSpPr>
          <p:spPr>
            <a:xfrm>
              <a:off x="30018" y="6259261"/>
              <a:ext cx="149177" cy="1472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 flipV="1">
              <a:off x="43656" y="6292168"/>
              <a:ext cx="125115" cy="102761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2652302" y="5379099"/>
            <a:ext cx="149177" cy="1472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957316" y="5367291"/>
            <a:ext cx="149177" cy="1472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1930920" y="4422020"/>
            <a:ext cx="4756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단일 데이터가 아닌 여러 데이터를 한 번의 결제로 간편하게 </a:t>
            </a:r>
            <a:r>
              <a:rPr lang="ko-KR" altLang="en-US" sz="1000" dirty="0" err="1" smtClean="0">
                <a:latin typeface="+mn-ea"/>
                <a:ea typeface="+mn-ea"/>
              </a:rPr>
              <a:t>이용가능합니다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509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92409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625614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007417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946"/>
              </p:ext>
            </p:extLst>
          </p:nvPr>
        </p:nvGraphicFramePr>
        <p:xfrm>
          <a:off x="7617296" y="1555556"/>
          <a:ext cx="1224137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7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962166" y="2455491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Weather Routing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920552" y="1838907"/>
            <a:ext cx="24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유료 서비스 목록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DDF0F-EC7D-4F48-99B1-8ED91E7D8A42}"/>
              </a:ext>
            </a:extLst>
          </p:cNvPr>
          <p:cNvSpPr/>
          <p:nvPr/>
        </p:nvSpPr>
        <p:spPr>
          <a:xfrm>
            <a:off x="962166" y="3525070"/>
            <a:ext cx="1485095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선박통항</a:t>
            </a:r>
            <a:r>
              <a:rPr kumimoji="0" lang="ko-KR" altLang="en-US" sz="1000" b="1" dirty="0">
                <a:latin typeface="+mn-ea"/>
                <a:ea typeface="+mn-ea"/>
              </a:rPr>
              <a:t> </a:t>
            </a:r>
            <a:r>
              <a:rPr kumimoji="0" lang="en-US" altLang="ko-KR" sz="1000" b="1" dirty="0">
                <a:latin typeface="+mn-ea"/>
                <a:ea typeface="+mn-ea"/>
              </a:rPr>
              <a:t>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CBF222-4256-4E1B-BE2E-3C0DD08CA8A4}"/>
              </a:ext>
            </a:extLst>
          </p:cNvPr>
          <p:cNvSpPr/>
          <p:nvPr/>
        </p:nvSpPr>
        <p:spPr>
          <a:xfrm>
            <a:off x="3410438" y="3582511"/>
            <a:ext cx="1481633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Fishery Big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84F054-51F3-4291-AAC5-4CCC2C623A4F}"/>
              </a:ext>
            </a:extLst>
          </p:cNvPr>
          <p:cNvSpPr/>
          <p:nvPr/>
        </p:nvSpPr>
        <p:spPr>
          <a:xfrm>
            <a:off x="5930718" y="2455490"/>
            <a:ext cx="1485095" cy="774931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latin typeface="+mn-ea"/>
                <a:ea typeface="+mn-ea"/>
              </a:rPr>
              <a:t>정박지</a:t>
            </a:r>
            <a:r>
              <a:rPr kumimoji="0" lang="ko-KR" altLang="en-US" sz="1000" b="1" dirty="0">
                <a:latin typeface="+mn-ea"/>
                <a:ea typeface="+mn-ea"/>
              </a:rPr>
              <a:t> 관리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FAF78C-061D-4975-B27E-ADF10E898571}"/>
              </a:ext>
            </a:extLst>
          </p:cNvPr>
          <p:cNvSpPr/>
          <p:nvPr/>
        </p:nvSpPr>
        <p:spPr>
          <a:xfrm>
            <a:off x="5855248" y="3582511"/>
            <a:ext cx="1481633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Fishing Ground Search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BCC05-FFF7-419E-9BFF-E147E189FED4}"/>
              </a:ext>
            </a:extLst>
          </p:cNvPr>
          <p:cNvSpPr txBox="1">
            <a:spLocks noChangeAspect="1"/>
          </p:cNvSpPr>
          <p:nvPr/>
        </p:nvSpPr>
        <p:spPr>
          <a:xfrm>
            <a:off x="3338044" y="2455491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Ship Traffic Prediction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177252" y="4980310"/>
            <a:ext cx="1432085" cy="1149372"/>
            <a:chOff x="1924796" y="4671487"/>
            <a:chExt cx="1299221" cy="1149372"/>
          </a:xfrm>
        </p:grpSpPr>
        <p:sp>
          <p:nvSpPr>
            <p:cNvPr id="29" name="TextBox 28"/>
            <p:cNvSpPr txBox="1"/>
            <p:nvPr/>
          </p:nvSpPr>
          <p:spPr>
            <a:xfrm>
              <a:off x="1933161" y="4672645"/>
              <a:ext cx="1290856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  <a:ea typeface="+mn-ea"/>
                </a:rPr>
                <a:t>Basic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24796" y="4671487"/>
              <a:ext cx="1288960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75442" y="4980310"/>
            <a:ext cx="1488376" cy="1149372"/>
            <a:chOff x="3425481" y="4671487"/>
            <a:chExt cx="1288960" cy="1149372"/>
          </a:xfrm>
        </p:grpSpPr>
        <p:sp>
          <p:nvSpPr>
            <p:cNvPr id="32" name="TextBox 31"/>
            <p:cNvSpPr txBox="1"/>
            <p:nvPr/>
          </p:nvSpPr>
          <p:spPr>
            <a:xfrm>
              <a:off x="3435742" y="4672645"/>
              <a:ext cx="127869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ea typeface="+mn-ea"/>
                </a:rPr>
                <a:t>B</a:t>
              </a:r>
              <a:r>
                <a:rPr lang="en-US" altLang="ko-KR" dirty="0" smtClean="0">
                  <a:latin typeface="+mn-ea"/>
                  <a:ea typeface="+mn-ea"/>
                </a:rPr>
                <a:t>usiness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25481" y="4671487"/>
              <a:ext cx="1288960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678278" y="4980310"/>
            <a:ext cx="1514034" cy="1149372"/>
            <a:chOff x="5188272" y="4671487"/>
            <a:chExt cx="1514034" cy="1149372"/>
          </a:xfrm>
        </p:grpSpPr>
        <p:sp>
          <p:nvSpPr>
            <p:cNvPr id="36" name="TextBox 35"/>
            <p:cNvSpPr txBox="1"/>
            <p:nvPr/>
          </p:nvSpPr>
          <p:spPr>
            <a:xfrm>
              <a:off x="5188272" y="4672645"/>
              <a:ext cx="151403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  <a:ea typeface="+mn-ea"/>
                </a:rPr>
                <a:t>Professional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88273" y="4671487"/>
              <a:ext cx="1514033" cy="114937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36317" y="545649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한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58043" y="545649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두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69138" y="5456493"/>
            <a:ext cx="577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+mn-ea"/>
                <a:ea typeface="+mn-ea"/>
              </a:rPr>
              <a:t>세 달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25136" y="574888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200USD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34185" y="574888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300USD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11280" y="574888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500USD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916878" y="4463417"/>
            <a:ext cx="241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정액 요금제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930718" y="6274134"/>
            <a:ext cx="185820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70C0"/>
                </a:solidFill>
                <a:latin typeface="+mn-ea"/>
                <a:ea typeface="+mn-ea"/>
              </a:rPr>
              <a:t>요금제로 지금 바로 시작하기</a:t>
            </a:r>
            <a:endParaRPr lang="ko-KR" altLang="en-US" sz="10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900715" y="5511181"/>
            <a:ext cx="149177" cy="147228"/>
            <a:chOff x="30018" y="6259261"/>
            <a:chExt cx="149177" cy="147228"/>
          </a:xfrm>
        </p:grpSpPr>
        <p:sp>
          <p:nvSpPr>
            <p:cNvPr id="48" name="타원 47"/>
            <p:cNvSpPr/>
            <p:nvPr/>
          </p:nvSpPr>
          <p:spPr>
            <a:xfrm>
              <a:off x="30018" y="6259261"/>
              <a:ext cx="149177" cy="1472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 flipV="1">
              <a:off x="43656" y="6292168"/>
              <a:ext cx="125115" cy="102761"/>
            </a:xfrm>
            <a:prstGeom prst="ellipse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3125578" y="5505395"/>
            <a:ext cx="149177" cy="1472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430592" y="5493587"/>
            <a:ext cx="149177" cy="1472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2404196" y="4548316"/>
            <a:ext cx="4756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단일 데이터가 아닌 여러 데이터를 한 번의 결제로 간편하게 </a:t>
            </a:r>
            <a:r>
              <a:rPr lang="ko-KR" altLang="en-US" sz="1000" dirty="0" err="1" smtClean="0">
                <a:latin typeface="+mn-ea"/>
                <a:ea typeface="+mn-ea"/>
              </a:rPr>
              <a:t>이용가능합니다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2813542" y="1196364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Weather routing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3944F-2F45-40C2-B21C-7B5A90006EEE}"/>
              </a:ext>
            </a:extLst>
          </p:cNvPr>
          <p:cNvSpPr txBox="1"/>
          <p:nvPr/>
        </p:nvSpPr>
        <p:spPr>
          <a:xfrm>
            <a:off x="-45302" y="6457384"/>
            <a:ext cx="989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https://www.marinetraffic.com/ja/online-services/single-services</a:t>
            </a:r>
            <a:r>
              <a:rPr lang="ko-KR" altLang="en-US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이 사이트 참고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유료 서비스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Weather routing)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클릭한 유료 서비스에 대한 정보 나타냄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2158604"/>
            <a:ext cx="6552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+mn-ea"/>
                <a:ea typeface="+mn-ea"/>
              </a:rPr>
              <a:t>예측된 기상 조건을 바탕으로 경로를 최적화하고 벙커</a:t>
            </a:r>
            <a:r>
              <a:rPr lang="en-US" altLang="ko-KR" sz="1500" dirty="0" smtClean="0">
                <a:solidFill>
                  <a:schemeClr val="accent1"/>
                </a:solidFill>
                <a:latin typeface="+mn-ea"/>
                <a:ea typeface="+mn-ea"/>
              </a:rPr>
              <a:t>(</a:t>
            </a:r>
            <a:r>
              <a:rPr lang="ko-KR" altLang="en-US" sz="1500" dirty="0" smtClean="0">
                <a:solidFill>
                  <a:schemeClr val="accent1"/>
                </a:solidFill>
                <a:latin typeface="+mn-ea"/>
                <a:ea typeface="+mn-ea"/>
              </a:rPr>
              <a:t>연료</a:t>
            </a:r>
            <a:r>
              <a:rPr lang="en-US" altLang="ko-KR" sz="1500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  <a:r>
              <a:rPr lang="ko-KR" altLang="en-US" sz="1500" dirty="0" smtClean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ko-KR" altLang="en-US" sz="1500" dirty="0" smtClean="0">
                <a:latin typeface="+mn-ea"/>
                <a:ea typeface="+mn-ea"/>
              </a:rPr>
              <a:t>소비량을 계산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149.00 USD/Vessel</a:t>
            </a: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20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2720752" y="3645024"/>
            <a:ext cx="1800200" cy="432048"/>
          </a:xfrm>
          <a:prstGeom prst="borderCallout1">
            <a:avLst>
              <a:gd name="adj1" fmla="val 97936"/>
              <a:gd name="adj2" fmla="val 761"/>
              <a:gd name="adj3" fmla="val 166854"/>
              <a:gd name="adj4" fmla="val -21168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가격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서비스에 따라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/Vessel, /month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등 단위는 변동될 수 있음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5889104" y="5538457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결제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25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7466156" y="5292507"/>
            <a:ext cx="1944216" cy="208274"/>
          </a:xfrm>
          <a:prstGeom prst="borderCallout1">
            <a:avLst>
              <a:gd name="adj1" fmla="val 97936"/>
              <a:gd name="adj2" fmla="val 761"/>
              <a:gd name="adj3" fmla="val 222732"/>
              <a:gd name="adj4" fmla="val -25443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결제 버튼을 누르면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결제창으로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이동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7833320" y="2284830"/>
            <a:ext cx="1728192" cy="208274"/>
          </a:xfrm>
          <a:prstGeom prst="borderCallout1">
            <a:avLst>
              <a:gd name="adj1" fmla="val 46049"/>
              <a:gd name="adj2" fmla="val -94"/>
              <a:gd name="adj3" fmla="val 19178"/>
              <a:gd name="adj4" fmla="val -4446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클릭한 유료 서비스에 대한 설명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4508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625614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007417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617296" y="1555556"/>
          <a:ext cx="1224137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7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유료 서비스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Weather routing)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4088904" y="1788148"/>
            <a:ext cx="2016224" cy="755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Weather routing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6656" y="2924944"/>
            <a:ext cx="6552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+mn-ea"/>
                <a:ea typeface="+mn-ea"/>
              </a:rPr>
              <a:t>예측된 기상 조건을 바탕으로 경로를 최적화하고 벙커</a:t>
            </a:r>
            <a:r>
              <a:rPr lang="en-US" altLang="ko-KR" sz="1500" dirty="0" smtClean="0">
                <a:solidFill>
                  <a:schemeClr val="accent1"/>
                </a:solidFill>
                <a:latin typeface="+mn-ea"/>
                <a:ea typeface="+mn-ea"/>
              </a:rPr>
              <a:t>(</a:t>
            </a:r>
            <a:r>
              <a:rPr lang="ko-KR" altLang="en-US" sz="1500" dirty="0" smtClean="0">
                <a:solidFill>
                  <a:schemeClr val="accent1"/>
                </a:solidFill>
                <a:latin typeface="+mn-ea"/>
                <a:ea typeface="+mn-ea"/>
              </a:rPr>
              <a:t>연료</a:t>
            </a:r>
            <a:r>
              <a:rPr lang="en-US" altLang="ko-KR" sz="1500" dirty="0" smtClean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  <a:r>
              <a:rPr lang="ko-KR" altLang="en-US" sz="1500" dirty="0" smtClean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ko-KR" altLang="en-US" sz="1500" dirty="0" smtClean="0">
                <a:latin typeface="+mn-ea"/>
                <a:ea typeface="+mn-ea"/>
              </a:rPr>
              <a:t>소비량을 계산</a:t>
            </a:r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en-US" altLang="ko-KR" sz="1500" dirty="0" smtClean="0">
              <a:latin typeface="+mn-ea"/>
              <a:ea typeface="+mn-ea"/>
            </a:endParaRPr>
          </a:p>
          <a:p>
            <a:r>
              <a:rPr lang="en-US" altLang="ko-KR" sz="1500" dirty="0" smtClean="0">
                <a:latin typeface="+mn-ea"/>
                <a:ea typeface="+mn-ea"/>
              </a:rPr>
              <a:t>149.00 USD/Vessel</a:t>
            </a:r>
          </a:p>
          <a:p>
            <a:endParaRPr lang="en-US" altLang="ko-KR" sz="1500" dirty="0">
              <a:latin typeface="+mn-ea"/>
              <a:ea typeface="+mn-ea"/>
            </a:endParaRPr>
          </a:p>
          <a:p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8418971" y="6093296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결제</a:t>
            </a:r>
            <a:endParaRPr lang="en-US" altLang="ko-KR" sz="1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38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272479" y="2436927"/>
            <a:ext cx="3168353" cy="7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Weather routing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3944F-2F45-40C2-B21C-7B5A90006EEE}"/>
              </a:ext>
            </a:extLst>
          </p:cNvPr>
          <p:cNvSpPr txBox="1"/>
          <p:nvPr/>
        </p:nvSpPr>
        <p:spPr>
          <a:xfrm>
            <a:off x="-45302" y="6457384"/>
            <a:ext cx="989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https://www.marinetraffic.com/ja/online-services/single-services</a:t>
            </a:r>
            <a:r>
              <a:rPr lang="ko-KR" altLang="en-US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이 사이트 참고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유료 서비스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결제 버튼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</a:t>
            </a:r>
            <a:r>
              <a:rPr kumimoji="0" lang="en-US" altLang="ko-KR" sz="1000" b="1" dirty="0">
                <a:latin typeface="+mn-ea"/>
              </a:rPr>
              <a:t>Fishery Big </a:t>
            </a:r>
            <a:r>
              <a:rPr kumimoji="0" lang="en-US" altLang="ko-KR" sz="1000" b="1" dirty="0" smtClean="0">
                <a:latin typeface="+mn-ea"/>
              </a:rPr>
              <a:t>Data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결제 화면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몇 척을 이용할 것인지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기간 체크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480" y="15875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주문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결제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72480" y="2062546"/>
            <a:ext cx="6972447" cy="276999"/>
            <a:chOff x="272480" y="2062546"/>
            <a:chExt cx="6972447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272480" y="2062546"/>
              <a:ext cx="6939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n-ea"/>
                  <a:ea typeface="+mn-ea"/>
                </a:rPr>
                <a:t>                        서비스 정보                                     기간                             금액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72480" y="2062546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272480" y="2339545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6249144" y="2661900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+mn-ea"/>
              </a:rPr>
              <a:t>298.00</a:t>
            </a:r>
            <a:endParaRPr lang="en-US" altLang="ko-KR" sz="15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6086751" y="5818627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결제하기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6496" y="363799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결제수단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475" y="4079573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계좌이체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29020" y="4137406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8475" y="435601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29020" y="4413851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42471" y="4433649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475" y="4713262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카드구분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0843" y="4959483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+mn-ea"/>
                <a:ea typeface="+mn-ea"/>
              </a:rPr>
              <a:t>카드선택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208" y="5302676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할부기간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20019" y="4739400"/>
            <a:ext cx="756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개인카드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370564" y="4797233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384015" y="4817031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61564" y="4739400"/>
            <a:ext cx="756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법인카드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212109" y="4797233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225560" y="4817031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20019" y="4985621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선택해주세요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1" name="L 도형 50"/>
          <p:cNvSpPr/>
          <p:nvPr/>
        </p:nvSpPr>
        <p:spPr>
          <a:xfrm rot="19080000">
            <a:off x="2432959" y="5036410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20019" y="5294426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일시불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3" name="L 도형 52"/>
          <p:cNvSpPr/>
          <p:nvPr/>
        </p:nvSpPr>
        <p:spPr>
          <a:xfrm rot="19080000">
            <a:off x="2432959" y="5345215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3224808" y="4242017"/>
            <a:ext cx="2304256" cy="759398"/>
          </a:xfrm>
          <a:prstGeom prst="borderCallout1">
            <a:avLst>
              <a:gd name="adj1" fmla="val 97936"/>
              <a:gd name="adj2" fmla="val 761"/>
              <a:gd name="adj3" fmla="val 117278"/>
              <a:gd name="adj4" fmla="val -25533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카드선택의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카드사 목록은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국민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비씨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신한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현대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삼성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롯데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외환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NH,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하나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우리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광주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수협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씨티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전북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제주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카카오뱅크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케이뱅크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800" dirty="0" err="1" smtClean="0">
                <a:solidFill>
                  <a:schemeClr val="tx1"/>
                </a:solidFill>
                <a:latin typeface="+mn-ea"/>
              </a:rPr>
              <a:t>UnionPay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銀聯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)/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해외발급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3368824" y="5193778"/>
            <a:ext cx="1604957" cy="576315"/>
          </a:xfrm>
          <a:prstGeom prst="borderCallout1">
            <a:avLst>
              <a:gd name="adj1" fmla="val 46993"/>
              <a:gd name="adj2" fmla="val 379"/>
              <a:gd name="adj3" fmla="val 42648"/>
              <a:gd name="adj4" fmla="val -4566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할부기간 선택 목록은 일시불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or n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개월 할부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or n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개월 무이자 할부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88904" y="2678083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선택해주세요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7" name="L 도형 56"/>
          <p:cNvSpPr/>
          <p:nvPr/>
        </p:nvSpPr>
        <p:spPr>
          <a:xfrm rot="19080000">
            <a:off x="5101844" y="2728872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5026426" y="3188652"/>
            <a:ext cx="2374845" cy="191608"/>
          </a:xfrm>
          <a:prstGeom prst="borderCallout1">
            <a:avLst>
              <a:gd name="adj1" fmla="val 512"/>
              <a:gd name="adj2" fmla="val 761"/>
              <a:gd name="adj3" fmla="val -138999"/>
              <a:gd name="adj4" fmla="val -1311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기간 선택 목록은 한달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두달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세달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 ... /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일년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6082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625614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007417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617296" y="1555556"/>
          <a:ext cx="1224137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7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가격정책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요금제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유료 서비스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결제 버튼 클릭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Weather routing)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272479" y="2436927"/>
            <a:ext cx="3168353" cy="7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Weather routing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6086751" y="5818627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결제하기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6496" y="363799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결제수단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475" y="4079573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계좌이체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9020" y="4137406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8475" y="435601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9020" y="4413851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42471" y="4433649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8475" y="4713262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카드구분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843" y="4959483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+mn-ea"/>
                <a:ea typeface="+mn-ea"/>
              </a:rPr>
              <a:t>카드선택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08" y="5302676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할부기간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0019" y="4739400"/>
            <a:ext cx="756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개인카드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70564" y="4797233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84015" y="4817031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1564" y="4739400"/>
            <a:ext cx="756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법인카드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12109" y="4797233"/>
            <a:ext cx="98911" cy="10461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225560" y="4817031"/>
            <a:ext cx="72008" cy="72008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0019" y="4985621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선택해주세요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3" name="L 도형 42"/>
          <p:cNvSpPr/>
          <p:nvPr/>
        </p:nvSpPr>
        <p:spPr>
          <a:xfrm rot="19080000">
            <a:off x="2432959" y="5036410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20019" y="5294426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일시불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6" name="L 도형 45"/>
          <p:cNvSpPr/>
          <p:nvPr/>
        </p:nvSpPr>
        <p:spPr>
          <a:xfrm rot="19080000">
            <a:off x="2432959" y="5345215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2480" y="15875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주문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결제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72480" y="2062546"/>
            <a:ext cx="6972447" cy="276999"/>
            <a:chOff x="272480" y="2062546"/>
            <a:chExt cx="6972447" cy="276999"/>
          </a:xfrm>
        </p:grpSpPr>
        <p:sp>
          <p:nvSpPr>
            <p:cNvPr id="51" name="TextBox 50"/>
            <p:cNvSpPr txBox="1"/>
            <p:nvPr/>
          </p:nvSpPr>
          <p:spPr>
            <a:xfrm>
              <a:off x="272480" y="2062546"/>
              <a:ext cx="6939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n-ea"/>
                  <a:ea typeface="+mn-ea"/>
                </a:rPr>
                <a:t>                        서비스 정보                                     기간                             금액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272480" y="2062546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272480" y="2339545"/>
              <a:ext cx="6972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6249144" y="2661900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+mn-ea"/>
              </a:rPr>
              <a:t>298.00</a:t>
            </a:r>
            <a:endParaRPr lang="en-US" altLang="ko-KR" sz="1500" dirty="0"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88904" y="2678083"/>
            <a:ext cx="122872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선택해주세요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6" name="L 도형 55"/>
          <p:cNvSpPr/>
          <p:nvPr/>
        </p:nvSpPr>
        <p:spPr>
          <a:xfrm rot="19080000">
            <a:off x="5101844" y="2728872"/>
            <a:ext cx="151573" cy="122373"/>
          </a:xfrm>
          <a:prstGeom prst="corner">
            <a:avLst>
              <a:gd name="adj1" fmla="val 15829"/>
              <a:gd name="adj2" fmla="val 1338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51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1414463" y="2132856"/>
            <a:ext cx="61206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2. Available Data &amp; API</a:t>
            </a:r>
          </a:p>
        </p:txBody>
      </p:sp>
    </p:spTree>
    <p:extLst>
      <p:ext uri="{BB962C8B-B14F-4D97-AF65-F5344CB8AC3E}">
        <p14:creationId xmlns:p14="http://schemas.microsoft.com/office/powerpoint/2010/main" val="15746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2792760" y="1710625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Weather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87236" y="1207175"/>
            <a:ext cx="292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n-ea"/>
                <a:ea typeface="+mn-ea"/>
              </a:rPr>
              <a:t>Available Data &amp; API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3DDF0F-EC7D-4F48-99B1-8ED91E7D8A42}"/>
              </a:ext>
            </a:extLst>
          </p:cNvPr>
          <p:cNvSpPr/>
          <p:nvPr/>
        </p:nvSpPr>
        <p:spPr>
          <a:xfrm>
            <a:off x="677470" y="2867614"/>
            <a:ext cx="1485095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Ship information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CBF222-4256-4E1B-BE2E-3C0DD08CA8A4}"/>
              </a:ext>
            </a:extLst>
          </p:cNvPr>
          <p:cNvSpPr/>
          <p:nvPr/>
        </p:nvSpPr>
        <p:spPr>
          <a:xfrm>
            <a:off x="2864768" y="2837645"/>
            <a:ext cx="1481633" cy="683936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Fishing Ground 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4F054-51F3-4291-AAC5-4CCC2C623A4F}"/>
              </a:ext>
            </a:extLst>
          </p:cNvPr>
          <p:cNvSpPr/>
          <p:nvPr/>
        </p:nvSpPr>
        <p:spPr>
          <a:xfrm>
            <a:off x="677471" y="1734642"/>
            <a:ext cx="1485095" cy="774931"/>
          </a:xfrm>
          <a:prstGeom prst="rect">
            <a:avLst/>
          </a:prstGeom>
          <a:noFill/>
          <a:ln w="12700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ea"/>
                <a:ea typeface="+mn-ea"/>
              </a:rPr>
              <a:t>Realtime AIS Data</a:t>
            </a:r>
            <a:endParaRPr kumimoji="0" lang="ko-KR" altLang="en-US" sz="1000" b="1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BCC05-FFF7-419E-9BFF-E147E189FED4}"/>
              </a:ext>
            </a:extLst>
          </p:cNvPr>
          <p:cNvSpPr txBox="1">
            <a:spLocks noChangeAspect="1"/>
          </p:cNvSpPr>
          <p:nvPr/>
        </p:nvSpPr>
        <p:spPr>
          <a:xfrm>
            <a:off x="5168638" y="1710625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Ship Archive (</a:t>
            </a:r>
            <a:r>
              <a:rPr lang="ko-KR" altLang="en-US" sz="1500" dirty="0">
                <a:latin typeface="+mn-ea"/>
                <a:ea typeface="+mn-ea"/>
              </a:rPr>
              <a:t>아카이브</a:t>
            </a:r>
            <a:r>
              <a:rPr lang="en-US" altLang="ko-KR" sz="1500" dirty="0">
                <a:latin typeface="+mn-ea"/>
                <a:ea typeface="+mn-ea"/>
              </a:rPr>
              <a:t>) </a:t>
            </a:r>
            <a:r>
              <a:rPr lang="ko-KR" altLang="en-US" sz="1500" dirty="0">
                <a:latin typeface="+mn-ea"/>
                <a:ea typeface="+mn-ea"/>
              </a:rPr>
              <a:t>데이터 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Available Data &amp; API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Available Data &amp; API </a:t>
            </a:r>
            <a:r>
              <a:rPr lang="ko-KR" altLang="en-US" sz="1200" b="1" dirty="0" smtClean="0">
                <a:latin typeface="+mn-ea"/>
                <a:ea typeface="+mn-ea"/>
              </a:rPr>
              <a:t>목록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목록은 변동될 수 있음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51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5E1E9B-866E-4571-A1EE-DB5D8723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0"/>
          <a:stretch/>
        </p:blipFill>
        <p:spPr>
          <a:xfrm>
            <a:off x="51930" y="963174"/>
            <a:ext cx="7421350" cy="385186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42065"/>
              </p:ext>
            </p:extLst>
          </p:nvPr>
        </p:nvGraphicFramePr>
        <p:xfrm>
          <a:off x="1228456" y="985162"/>
          <a:ext cx="624482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886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111135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600045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81856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654563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666338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65282" y="969904"/>
            <a:ext cx="1138734" cy="307777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 smtClean="0"/>
              <a:t>Logo</a:t>
            </a:r>
            <a:endParaRPr lang="en-US" altLang="ko-KR" sz="1400" b="1" dirty="0"/>
          </a:p>
        </p:txBody>
      </p:sp>
      <p:sp>
        <p:nvSpPr>
          <p:cNvPr id="79" name="직사각형 78"/>
          <p:cNvSpPr/>
          <p:nvPr/>
        </p:nvSpPr>
        <p:spPr>
          <a:xfrm>
            <a:off x="24165" y="758905"/>
            <a:ext cx="4568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About Us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-159568" y="1293736"/>
            <a:ext cx="25202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About Us ..</a:t>
            </a:r>
            <a:endParaRPr kumimoji="0" lang="en-US" altLang="ko-KR" sz="3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472" y="1907259"/>
            <a:ext cx="6984776" cy="556678"/>
            <a:chOff x="593766" y="-2076008"/>
            <a:chExt cx="6408712" cy="936104"/>
          </a:xfrm>
        </p:grpSpPr>
        <p:sp>
          <p:nvSpPr>
            <p:cNvPr id="14" name="TextBox 13"/>
            <p:cNvSpPr txBox="1"/>
            <p:nvPr/>
          </p:nvSpPr>
          <p:spPr>
            <a:xfrm>
              <a:off x="3747369" y="-1855081"/>
              <a:ext cx="1027489" cy="32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대표 인사말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3766" y="-2076008"/>
              <a:ext cx="6408712" cy="9361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3672" y="2708920"/>
            <a:ext cx="6793857" cy="1639170"/>
            <a:chOff x="944146" y="1458951"/>
            <a:chExt cx="6046528" cy="2580315"/>
          </a:xfrm>
        </p:grpSpPr>
        <p:sp>
          <p:nvSpPr>
            <p:cNvPr id="22" name="TextBox 21"/>
            <p:cNvSpPr txBox="1"/>
            <p:nvPr/>
          </p:nvSpPr>
          <p:spPr>
            <a:xfrm>
              <a:off x="3275212" y="1458951"/>
              <a:ext cx="710769" cy="4118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경영 이념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146" y="1959541"/>
              <a:ext cx="6046528" cy="41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해상교통기술연구소는 </a:t>
              </a:r>
              <a:r>
                <a:rPr lang="ko-KR" altLang="en-US" sz="1100" dirty="0">
                  <a:latin typeface="+mn-ea"/>
                  <a:ea typeface="+mn-ea"/>
                </a:rPr>
                <a:t>경영철학</a:t>
              </a:r>
              <a:r>
                <a:rPr lang="en-US" altLang="ko-KR" sz="1100" dirty="0"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latin typeface="+mn-ea"/>
                  <a:ea typeface="+mn-ea"/>
                </a:rPr>
                <a:t>핵심가치</a:t>
              </a:r>
              <a:r>
                <a:rPr lang="en-US" altLang="ko-KR" sz="1100" dirty="0"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latin typeface="+mn-ea"/>
                  <a:ea typeface="+mn-ea"/>
                </a:rPr>
                <a:t>비전을 </a:t>
              </a:r>
              <a:r>
                <a:rPr lang="ko-KR" altLang="en-US" sz="1100" dirty="0" smtClean="0">
                  <a:latin typeface="+mn-ea"/>
                  <a:ea typeface="+mn-ea"/>
                </a:rPr>
                <a:t>바탕으로 지속 가능한 </a:t>
              </a:r>
              <a:r>
                <a:rPr lang="ko-KR" altLang="en-US" sz="1100" dirty="0">
                  <a:latin typeface="+mn-ea"/>
                  <a:ea typeface="+mn-ea"/>
                </a:rPr>
                <a:t>성장을 이루어 갑니다</a:t>
              </a:r>
              <a:r>
                <a:rPr lang="en-US" altLang="ko-KR" sz="1100" dirty="0" smtClean="0">
                  <a:latin typeface="+mn-ea"/>
                  <a:ea typeface="+mn-ea"/>
                </a:rPr>
                <a:t>. 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69650" y="2423125"/>
              <a:ext cx="710769" cy="4118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경영 철학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26589" y="3360981"/>
              <a:ext cx="5316064" cy="678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+mn-ea"/>
                  <a:ea typeface="+mn-ea"/>
                </a:rPr>
                <a:t>해상교통기술연구소는 고객 만족을 위해 최고의 전문성과 신뢰를 바탕으로 성장하겠습니다</a:t>
              </a:r>
              <a:r>
                <a:rPr lang="en-US" altLang="ko-KR" sz="1100" dirty="0" smtClean="0">
                  <a:latin typeface="+mn-ea"/>
                  <a:ea typeface="+mn-ea"/>
                </a:rPr>
                <a:t>.</a:t>
              </a:r>
            </a:p>
            <a:p>
              <a:r>
                <a:rPr lang="ko-KR" altLang="en-US" sz="1100" dirty="0" smtClean="0">
                  <a:latin typeface="+mn-ea"/>
                  <a:ea typeface="+mn-ea"/>
                </a:rPr>
                <a:t>또한 창의적 </a:t>
              </a:r>
              <a:r>
                <a:rPr lang="ko-KR" altLang="en-US" sz="1100" dirty="0">
                  <a:latin typeface="+mn-ea"/>
                  <a:ea typeface="+mn-ea"/>
                </a:rPr>
                <a:t>사고와 끝없는 도전을 통해 </a:t>
              </a:r>
              <a:r>
                <a:rPr lang="ko-KR" altLang="en-US" sz="1100" dirty="0" smtClean="0">
                  <a:latin typeface="+mn-ea"/>
                  <a:ea typeface="+mn-ea"/>
                </a:rPr>
                <a:t>글로벌 새로운 가치를 창조합니다</a:t>
              </a:r>
              <a:r>
                <a:rPr lang="en-US" altLang="ko-KR" sz="1100" dirty="0" smtClean="0"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34440" y="361758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무한책임정신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70919" y="357630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가능성 실현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16028" y="353584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창의적 사고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  <a:ea typeface="+mn-ea"/>
              </a:rPr>
              <a:t>- </a:t>
            </a:r>
            <a:r>
              <a:rPr lang="ko-KR" altLang="en-US" sz="1200" b="1" dirty="0" smtClean="0">
                <a:latin typeface="+mn-ea"/>
                <a:ea typeface="+mn-ea"/>
              </a:rPr>
              <a:t>회사에 대한 소개 메뉴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대표 인사말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경영 이념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경영 철학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핵심가치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비전으로 구성됨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비회원도 기본적으로 제공되는 화면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88545" y="4396133"/>
            <a:ext cx="798617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핵심 가치</a:t>
            </a:r>
            <a:endParaRPr lang="ko-KR" altLang="en-US" sz="1100" dirty="0">
              <a:latin typeface="+mn-ea"/>
              <a:ea typeface="+mn-ea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084198" y="4685293"/>
            <a:ext cx="941473" cy="344686"/>
            <a:chOff x="2895601" y="4729216"/>
            <a:chExt cx="941473" cy="344686"/>
          </a:xfrm>
        </p:grpSpPr>
        <p:sp>
          <p:nvSpPr>
            <p:cNvPr id="96" name="TextBox 95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글로벌 리더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473633" y="4964401"/>
            <a:ext cx="941473" cy="344686"/>
            <a:chOff x="2895601" y="4729216"/>
            <a:chExt cx="941473" cy="344686"/>
          </a:xfrm>
        </p:grpSpPr>
        <p:sp>
          <p:nvSpPr>
            <p:cNvPr id="109" name="TextBox 108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고객 만족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27154" y="4943696"/>
            <a:ext cx="941473" cy="344686"/>
            <a:chOff x="2895601" y="4729216"/>
            <a:chExt cx="941473" cy="344686"/>
          </a:xfrm>
        </p:grpSpPr>
        <p:sp>
          <p:nvSpPr>
            <p:cNvPr id="112" name="TextBox 111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도전 정신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598390" y="5328232"/>
            <a:ext cx="941473" cy="344686"/>
            <a:chOff x="2895601" y="4729216"/>
            <a:chExt cx="941473" cy="344686"/>
          </a:xfrm>
        </p:grpSpPr>
        <p:sp>
          <p:nvSpPr>
            <p:cNvPr id="115" name="TextBox 114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mtClean="0">
                  <a:latin typeface="+mn-ea"/>
                  <a:ea typeface="+mn-ea"/>
                </a:rPr>
                <a:t>인재 존중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539863" y="5327262"/>
            <a:ext cx="941473" cy="344686"/>
            <a:chOff x="2895601" y="4729216"/>
            <a:chExt cx="941473" cy="344686"/>
          </a:xfrm>
        </p:grpSpPr>
        <p:sp>
          <p:nvSpPr>
            <p:cNvPr id="118" name="TextBox 117"/>
            <p:cNvSpPr txBox="1"/>
            <p:nvPr/>
          </p:nvSpPr>
          <p:spPr>
            <a:xfrm>
              <a:off x="2895601" y="4768096"/>
              <a:ext cx="941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  <a:ea typeface="+mn-ea"/>
                </a:rPr>
                <a:t>소통과 협력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2919998" y="4729216"/>
              <a:ext cx="892681" cy="34468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321537" y="5686916"/>
            <a:ext cx="466794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비전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120221" y="5915296"/>
            <a:ext cx="5004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지속적인 성장과 끊임없는 사업역량 확보를 통한 글로벌 해양 교통 전문기업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37175" y="6205829"/>
            <a:ext cx="216402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최고의 기술과 품질로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고객만족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019051" y="6216251"/>
            <a:ext cx="2166197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…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831002" y="6207907"/>
            <a:ext cx="192639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삶의 가치 창출과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행복 나눔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5" name="설명선 1 124"/>
          <p:cNvSpPr/>
          <p:nvPr/>
        </p:nvSpPr>
        <p:spPr>
          <a:xfrm>
            <a:off x="8183318" y="5948526"/>
            <a:ext cx="1008112" cy="271463"/>
          </a:xfrm>
          <a:prstGeom prst="borderCallout1">
            <a:avLst>
              <a:gd name="adj1" fmla="val 45992"/>
              <a:gd name="adj2" fmla="val -805"/>
              <a:gd name="adj3" fmla="val 96671"/>
              <a:gd name="adj4" fmla="val -90511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비전에 대한 미션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오른쪽 중괄호 125"/>
          <p:cNvSpPr/>
          <p:nvPr/>
        </p:nvSpPr>
        <p:spPr>
          <a:xfrm>
            <a:off x="7185248" y="6071430"/>
            <a:ext cx="144016" cy="551251"/>
          </a:xfrm>
          <a:prstGeom prst="rightBrace">
            <a:avLst/>
          </a:prstGeom>
          <a:ln>
            <a:solidFill>
              <a:srgbClr val="F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오른쪽 중괄호 127"/>
          <p:cNvSpPr/>
          <p:nvPr/>
        </p:nvSpPr>
        <p:spPr>
          <a:xfrm flipH="1">
            <a:off x="275292" y="6071390"/>
            <a:ext cx="144016" cy="551251"/>
          </a:xfrm>
          <a:prstGeom prst="rightBrace">
            <a:avLst/>
          </a:prstGeom>
          <a:ln>
            <a:solidFill>
              <a:srgbClr val="F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Available Data &amp; API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3686235" y="2636219"/>
            <a:ext cx="2088232" cy="7822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b="1" dirty="0">
                <a:latin typeface="+mn-ea"/>
                <a:ea typeface="+mn-ea"/>
              </a:rPr>
              <a:t>Weather 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DE45AF-1660-4FA3-BDAA-B11E1821AA2C}"/>
              </a:ext>
            </a:extLst>
          </p:cNvPr>
          <p:cNvSpPr txBox="1"/>
          <p:nvPr/>
        </p:nvSpPr>
        <p:spPr>
          <a:xfrm>
            <a:off x="272480" y="1906258"/>
            <a:ext cx="292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n-ea"/>
                <a:ea typeface="+mn-ea"/>
              </a:rPr>
              <a:t>Available Data &amp; API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3DDF0F-EC7D-4F48-99B1-8ED91E7D8A42}"/>
              </a:ext>
            </a:extLst>
          </p:cNvPr>
          <p:cNvSpPr/>
          <p:nvPr/>
        </p:nvSpPr>
        <p:spPr>
          <a:xfrm>
            <a:off x="804684" y="3800716"/>
            <a:ext cx="1990108" cy="85242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1" dirty="0">
                <a:latin typeface="+mn-ea"/>
                <a:ea typeface="+mn-ea"/>
              </a:rPr>
              <a:t>Ship information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CBF222-4256-4E1B-BE2E-3C0DD08CA8A4}"/>
              </a:ext>
            </a:extLst>
          </p:cNvPr>
          <p:cNvSpPr/>
          <p:nvPr/>
        </p:nvSpPr>
        <p:spPr>
          <a:xfrm>
            <a:off x="3686236" y="3800716"/>
            <a:ext cx="2088232" cy="85242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1" dirty="0">
                <a:latin typeface="+mn-ea"/>
                <a:ea typeface="+mn-ea"/>
              </a:rPr>
              <a:t>Fishing Ground 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84F054-51F3-4291-AAC5-4CCC2C623A4F}"/>
              </a:ext>
            </a:extLst>
          </p:cNvPr>
          <p:cNvSpPr/>
          <p:nvPr/>
        </p:nvSpPr>
        <p:spPr>
          <a:xfrm>
            <a:off x="804683" y="2643560"/>
            <a:ext cx="1987297" cy="774931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1" dirty="0">
                <a:latin typeface="+mn-ea"/>
                <a:ea typeface="+mn-ea"/>
              </a:rPr>
              <a:t>Realtime AIS Data</a:t>
            </a:r>
            <a:endParaRPr kumimoji="0" lang="ko-KR" altLang="en-US" sz="1500" b="1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BCC05-FFF7-419E-9BFF-E147E189FED4}"/>
              </a:ext>
            </a:extLst>
          </p:cNvPr>
          <p:cNvSpPr txBox="1">
            <a:spLocks noChangeAspect="1"/>
          </p:cNvSpPr>
          <p:nvPr/>
        </p:nvSpPr>
        <p:spPr>
          <a:xfrm>
            <a:off x="6537176" y="2636219"/>
            <a:ext cx="2983494" cy="7822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b="1" dirty="0">
                <a:latin typeface="+mn-ea"/>
                <a:ea typeface="+mn-ea"/>
              </a:rPr>
              <a:t>Ship Archive (</a:t>
            </a:r>
            <a:r>
              <a:rPr lang="ko-KR" altLang="en-US" sz="1500" b="1" dirty="0">
                <a:latin typeface="+mn-ea"/>
                <a:ea typeface="+mn-ea"/>
              </a:rPr>
              <a:t>아카이브</a:t>
            </a:r>
            <a:r>
              <a:rPr lang="en-US" altLang="ko-KR" sz="1500" b="1" dirty="0">
                <a:latin typeface="+mn-ea"/>
                <a:ea typeface="+mn-ea"/>
              </a:rPr>
              <a:t>) </a:t>
            </a:r>
            <a:r>
              <a:rPr lang="ko-KR" altLang="en-US" sz="1500" b="1" dirty="0">
                <a:latin typeface="+mn-ea"/>
                <a:ea typeface="+mn-ea"/>
              </a:rPr>
              <a:t>데이터 </a:t>
            </a:r>
            <a:endParaRPr lang="en-US" altLang="ko-KR" sz="1500" b="1" dirty="0">
              <a:latin typeface="+mn-ea"/>
              <a:ea typeface="+mn-ea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24938"/>
              </p:ext>
            </p:extLst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625614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007417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4840"/>
              </p:ext>
            </p:extLst>
          </p:nvPr>
        </p:nvGraphicFramePr>
        <p:xfrm>
          <a:off x="7617296" y="1555556"/>
          <a:ext cx="1224137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7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2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77F625-6EFB-4BED-9CFB-DF94F463C31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0F2CB0-CB35-45B1-ACA5-6F98B1E53FF8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2792760" y="1313060"/>
            <a:ext cx="2088232" cy="78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>
                <a:latin typeface="+mn-ea"/>
                <a:ea typeface="+mn-ea"/>
              </a:rPr>
              <a:t>Weather API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Available Data &amp; API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Data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또는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API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선택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</a:t>
            </a:r>
            <a:r>
              <a:rPr kumimoji="0" lang="en-US" altLang="ko-KR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Wheather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API)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07124-7E38-4DC2-BE8B-6C11493B054C}"/>
              </a:ext>
            </a:extLst>
          </p:cNvPr>
          <p:cNvSpPr txBox="1"/>
          <p:nvPr/>
        </p:nvSpPr>
        <p:spPr>
          <a:xfrm>
            <a:off x="7499589" y="1449001"/>
            <a:ext cx="2375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 smtClean="0">
                <a:latin typeface="+mn-ea"/>
                <a:ea typeface="+mn-ea"/>
              </a:rPr>
              <a:t>클릭한 </a:t>
            </a:r>
            <a:r>
              <a:rPr lang="en-US" altLang="ko-KR" sz="1200" b="1" dirty="0" smtClean="0">
                <a:latin typeface="+mn-ea"/>
                <a:ea typeface="+mn-ea"/>
              </a:rPr>
              <a:t>Data </a:t>
            </a:r>
            <a:r>
              <a:rPr lang="ko-KR" altLang="en-US" sz="1200" b="1" dirty="0" smtClean="0">
                <a:latin typeface="+mn-ea"/>
                <a:ea typeface="+mn-ea"/>
              </a:rPr>
              <a:t>또는 </a:t>
            </a:r>
            <a:r>
              <a:rPr lang="en-US" altLang="ko-KR" sz="1200" b="1" dirty="0" smtClean="0">
                <a:latin typeface="+mn-ea"/>
                <a:ea typeface="+mn-ea"/>
              </a:rPr>
              <a:t>API</a:t>
            </a:r>
            <a:r>
              <a:rPr lang="ko-KR" altLang="en-US" sz="1200" b="1" dirty="0" smtClean="0">
                <a:latin typeface="+mn-ea"/>
                <a:ea typeface="+mn-ea"/>
              </a:rPr>
              <a:t>에 대한 상세 정보 나타냄</a:t>
            </a:r>
            <a:endParaRPr lang="en-US" altLang="ko-KR" sz="1200" b="1" dirty="0" smtClean="0"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391996"/>
            <a:ext cx="5529064" cy="267199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0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5657528" y="1600059"/>
            <a:ext cx="1728192" cy="208274"/>
          </a:xfrm>
          <a:prstGeom prst="borderCallout1">
            <a:avLst>
              <a:gd name="adj1" fmla="val 46049"/>
              <a:gd name="adj2" fmla="val -94"/>
              <a:gd name="adj3" fmla="val 19178"/>
              <a:gd name="adj4" fmla="val -44469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클릭한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Data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또는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명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5549" y="5517232"/>
            <a:ext cx="588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API</a:t>
            </a:r>
            <a:r>
              <a:rPr lang="ko-KR" altLang="en-US" sz="1200" dirty="0" smtClean="0">
                <a:latin typeface="+mn-ea"/>
                <a:ea typeface="+mn-ea"/>
              </a:rPr>
              <a:t>는 선박의 항해 성능을 최적화 하기 위해 제공하는 서비스 입니다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항해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시 발생되는 기상 예측을 통해 선박의 항해를 보조하며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이를 통해 높은 연료 절감을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기대 할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7617296" y="5632123"/>
            <a:ext cx="1440160" cy="208274"/>
          </a:xfrm>
          <a:prstGeom prst="borderCallout1">
            <a:avLst>
              <a:gd name="adj1" fmla="val 46049"/>
              <a:gd name="adj2" fmla="val -94"/>
              <a:gd name="adj3" fmla="val 106986"/>
              <a:gd name="adj4" fmla="val -65857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기능 등의 상세 정보 표시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6158574" y="6309169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API </a:t>
            </a:r>
            <a:r>
              <a:rPr lang="ko-KR" altLang="en-US" sz="1500" dirty="0" smtClean="0">
                <a:latin typeface="+mn-ea"/>
                <a:ea typeface="+mn-ea"/>
              </a:rPr>
              <a:t>신청</a:t>
            </a: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15" name="설명선 1 13">
            <a:extLst>
              <a:ext uri="{FF2B5EF4-FFF2-40B4-BE49-F238E27FC236}">
                <a16:creationId xmlns:a16="http://schemas.microsoft.com/office/drawing/2014/main" id="{BFABA2AB-3D04-458C-8F54-907DB4ACD3C6}"/>
              </a:ext>
            </a:extLst>
          </p:cNvPr>
          <p:cNvSpPr/>
          <p:nvPr/>
        </p:nvSpPr>
        <p:spPr>
          <a:xfrm>
            <a:off x="7905328" y="6309169"/>
            <a:ext cx="1872208" cy="294146"/>
          </a:xfrm>
          <a:prstGeom prst="borderCallout1">
            <a:avLst>
              <a:gd name="adj1" fmla="val 46049"/>
              <a:gd name="adj2" fmla="val -94"/>
              <a:gd name="adj3" fmla="val 61770"/>
              <a:gd name="adj4" fmla="val -35843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Data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가 아닌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를 선택하였을 경우 나타나는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신청 버튼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14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3800872" y="1921060"/>
            <a:ext cx="2088232" cy="7822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b="1" dirty="0">
                <a:latin typeface="+mn-ea"/>
                <a:ea typeface="+mn-ea"/>
              </a:rPr>
              <a:t>Weather API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0439" y="1286577"/>
          <a:ext cx="829841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0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506353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830770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625614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007417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96920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7617296" y="1555556"/>
          <a:ext cx="1224137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7">
                  <a:extLst>
                    <a:ext uri="{9D8B030D-6E8A-4147-A177-3AD203B41FA5}">
                      <a16:colId xmlns:a16="http://schemas.microsoft.com/office/drawing/2014/main" val="355695370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가격정책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요금제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792296"/>
                  </a:ext>
                </a:extLst>
              </a:tr>
              <a:tr h="18102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Available Data &amp; API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8911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Pricing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&gt; Available Data &amp; API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특정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Data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또는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API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선택 시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(ex&gt; </a:t>
            </a:r>
            <a:r>
              <a:rPr kumimoji="0" lang="en-US" altLang="ko-KR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Wheather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API)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4" y="2852936"/>
            <a:ext cx="5529064" cy="267199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3" name="TextBox 12"/>
          <p:cNvSpPr txBox="1"/>
          <p:nvPr/>
        </p:nvSpPr>
        <p:spPr>
          <a:xfrm>
            <a:off x="2000343" y="5677897"/>
            <a:ext cx="588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API</a:t>
            </a:r>
            <a:r>
              <a:rPr lang="ko-KR" altLang="en-US" sz="1200" dirty="0" smtClean="0">
                <a:latin typeface="+mn-ea"/>
                <a:ea typeface="+mn-ea"/>
              </a:rPr>
              <a:t>는 선박의 항해 성능을 최적화 하기 위해 제공하는 서비스 입니다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항해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시 발생되는 기상 예측을 통해 선박의 항해를 보조하며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이를 통해 높은 연료 절감을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기대 할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72176-FD47-416B-87C1-5A296957388F}"/>
              </a:ext>
            </a:extLst>
          </p:cNvPr>
          <p:cNvSpPr txBox="1">
            <a:spLocks noChangeAspect="1"/>
          </p:cNvSpPr>
          <p:nvPr/>
        </p:nvSpPr>
        <p:spPr>
          <a:xfrm>
            <a:off x="8481392" y="6237312"/>
            <a:ext cx="1080120" cy="40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500" dirty="0" smtClean="0">
                <a:latin typeface="+mn-ea"/>
                <a:ea typeface="+mn-ea"/>
              </a:rPr>
              <a:t>API </a:t>
            </a:r>
            <a:r>
              <a:rPr lang="ko-KR" altLang="en-US" sz="1500" dirty="0" smtClean="0">
                <a:latin typeface="+mn-ea"/>
                <a:ea typeface="+mn-ea"/>
              </a:rPr>
              <a:t>신청</a:t>
            </a:r>
            <a:endParaRPr lang="en-US" altLang="ko-KR" sz="1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51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1. Q&amp;A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62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 &gt; Q&amp;A -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09737" y="1619199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Q&amp;A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0985" y="2075787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궁금하신 점이 있으시면 문의를 남겨주세요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성심성의껏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답변해 드리겠습니다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32520" y="2498064"/>
          <a:ext cx="8688885" cy="2955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57">
                  <a:extLst>
                    <a:ext uri="{9D8B030D-6E8A-4147-A177-3AD203B41FA5}">
                      <a16:colId xmlns:a16="http://schemas.microsoft.com/office/drawing/2014/main" val="923292866"/>
                    </a:ext>
                  </a:extLst>
                </a:gridCol>
                <a:gridCol w="1455200">
                  <a:extLst>
                    <a:ext uri="{9D8B030D-6E8A-4147-A177-3AD203B41FA5}">
                      <a16:colId xmlns:a16="http://schemas.microsoft.com/office/drawing/2014/main" val="3925447410"/>
                    </a:ext>
                  </a:extLst>
                </a:gridCol>
                <a:gridCol w="2417839">
                  <a:extLst>
                    <a:ext uri="{9D8B030D-6E8A-4147-A177-3AD203B41FA5}">
                      <a16:colId xmlns:a16="http://schemas.microsoft.com/office/drawing/2014/main" val="308463764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315310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65523043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31672706"/>
                    </a:ext>
                  </a:extLst>
                </a:gridCol>
                <a:gridCol w="479973">
                  <a:extLst>
                    <a:ext uri="{9D8B030D-6E8A-4147-A177-3AD203B41FA5}">
                      <a16:colId xmlns:a16="http://schemas.microsoft.com/office/drawing/2014/main" val="2459716526"/>
                    </a:ext>
                  </a:extLst>
                </a:gridCol>
              </a:tblGrid>
              <a:tr h="364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737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Payment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16:51:01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564777"/>
                  </a:ext>
                </a:extLst>
              </a:tr>
              <a:tr h="220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16:28:15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 Services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14:44:29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22449"/>
                  </a:ext>
                </a:extLst>
              </a:tr>
              <a:tr h="134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Big Data Services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14:11:06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6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Payment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13:55:32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76282"/>
                  </a:ext>
                </a:extLst>
              </a:tr>
              <a:tr h="183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Services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13:31:54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39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Payment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11:16:05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0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Live Services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11:07:21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51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Payment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09:27:03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065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Navigation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관련 문의입니다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09:02:52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58292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296816" y="5841674"/>
          <a:ext cx="3240359" cy="25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83">
                  <a:extLst>
                    <a:ext uri="{9D8B030D-6E8A-4147-A177-3AD203B41FA5}">
                      <a16:colId xmlns:a16="http://schemas.microsoft.com/office/drawing/2014/main" val="4243483398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1477845503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1638854693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952521344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4255573518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3637162558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1179321098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3282094599"/>
                    </a:ext>
                  </a:extLst>
                </a:gridCol>
                <a:gridCol w="263276">
                  <a:extLst>
                    <a:ext uri="{9D8B030D-6E8A-4147-A177-3AD203B41FA5}">
                      <a16:colId xmlns:a16="http://schemas.microsoft.com/office/drawing/2014/main" val="2374456021"/>
                    </a:ext>
                  </a:extLst>
                </a:gridCol>
                <a:gridCol w="273397">
                  <a:extLst>
                    <a:ext uri="{9D8B030D-6E8A-4147-A177-3AD203B41FA5}">
                      <a16:colId xmlns:a16="http://schemas.microsoft.com/office/drawing/2014/main" val="42241652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79989681"/>
                    </a:ext>
                  </a:extLst>
                </a:gridCol>
                <a:gridCol w="288031">
                  <a:extLst>
                    <a:ext uri="{9D8B030D-6E8A-4147-A177-3AD203B41FA5}">
                      <a16:colId xmlns:a16="http://schemas.microsoft.com/office/drawing/2014/main" val="927187779"/>
                    </a:ext>
                  </a:extLst>
                </a:gridCol>
              </a:tblGrid>
              <a:tr h="2512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u="sng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ko-KR" altLang="en-US" sz="1000" u="sn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38177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0721" y="3216601"/>
            <a:ext cx="144016" cy="1440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1346" y="3433456"/>
            <a:ext cx="144016" cy="1440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5712" y="3727821"/>
            <a:ext cx="144016" cy="14401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7330" y="3950042"/>
            <a:ext cx="144016" cy="14401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0721" y="4239041"/>
            <a:ext cx="144016" cy="14401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58164" y="4466833"/>
            <a:ext cx="144016" cy="14401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15678" y="4769306"/>
            <a:ext cx="144016" cy="1440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7330" y="4997993"/>
            <a:ext cx="144016" cy="14401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2397" y="5247747"/>
            <a:ext cx="144016" cy="144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3333" y="5540934"/>
            <a:ext cx="648072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글쓰기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8" name="설명선 1 38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7143673" y="5967303"/>
            <a:ext cx="1474641" cy="158407"/>
          </a:xfrm>
          <a:prstGeom prst="borderCallout1">
            <a:avLst>
              <a:gd name="adj1" fmla="val 6183"/>
              <a:gd name="adj2" fmla="val 101169"/>
              <a:gd name="adj3" fmla="val -119637"/>
              <a:gd name="adj4" fmla="val 11137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글쓰기 창으로 이동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설명선 1 39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3450530" y="5505299"/>
            <a:ext cx="1415269" cy="179696"/>
          </a:xfrm>
          <a:prstGeom prst="borderCallout1">
            <a:avLst>
              <a:gd name="adj1" fmla="val 102345"/>
              <a:gd name="adj2" fmla="val 49532"/>
              <a:gd name="adj3" fmla="val 184179"/>
              <a:gd name="adj4" fmla="val 66911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해당 페이지로 이동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55191" y="6249610"/>
            <a:ext cx="7621215" cy="387042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04505" y="6258465"/>
            <a:ext cx="116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Search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68601" y="6304631"/>
            <a:ext cx="1584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-- </a:t>
            </a:r>
            <a:r>
              <a:rPr lang="ko-KR" altLang="en-US" sz="1200" dirty="0" smtClean="0">
                <a:latin typeface="+mn-ea"/>
                <a:ea typeface="+mn-ea"/>
              </a:rPr>
              <a:t>선택하세요 </a:t>
            </a:r>
            <a:r>
              <a:rPr lang="en-US" altLang="ko-KR" sz="1200" dirty="0" smtClean="0">
                <a:latin typeface="+mn-ea"/>
                <a:ea typeface="+mn-ea"/>
              </a:rPr>
              <a:t>--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2" name="1/2 액자 51"/>
          <p:cNvSpPr/>
          <p:nvPr/>
        </p:nvSpPr>
        <p:spPr>
          <a:xfrm rot="2625287" flipH="1" flipV="1">
            <a:off x="3379796" y="6293890"/>
            <a:ext cx="208046" cy="199196"/>
          </a:xfrm>
          <a:prstGeom prst="halfFrame">
            <a:avLst>
              <a:gd name="adj1" fmla="val 11182"/>
              <a:gd name="adj2" fmla="val 1124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92085" y="6304630"/>
            <a:ext cx="368488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16769" y="6304630"/>
            <a:ext cx="64807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검색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8381" y="2919824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 &gt;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Q&amp;A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우측 하단 글쓰기 버튼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09738" y="1844824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Q&amp;A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992560" y="2370278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궁금하신 점이 있으시면 문의를 남겨주세요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성심성의껏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답변해 드리겠습니다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91152" y="2640890"/>
          <a:ext cx="7994296" cy="8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08">
                  <a:extLst>
                    <a:ext uri="{9D8B030D-6E8A-4147-A177-3AD203B41FA5}">
                      <a16:colId xmlns:a16="http://schemas.microsoft.com/office/drawing/2014/main" val="571756323"/>
                    </a:ext>
                  </a:extLst>
                </a:gridCol>
                <a:gridCol w="6948288">
                  <a:extLst>
                    <a:ext uri="{9D8B030D-6E8A-4147-A177-3AD203B41FA5}">
                      <a16:colId xmlns:a16="http://schemas.microsoft.com/office/drawing/2014/main" val="720674053"/>
                    </a:ext>
                  </a:extLst>
                </a:gridCol>
              </a:tblGrid>
              <a:tr h="4022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379109"/>
                  </a:ext>
                </a:extLst>
              </a:tr>
              <a:tr h="40755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문단   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글꼴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▼ 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954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71272" y="2680104"/>
            <a:ext cx="25922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서비스 관련 문의입니다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1/2 액자 8"/>
          <p:cNvSpPr/>
          <p:nvPr/>
        </p:nvSpPr>
        <p:spPr>
          <a:xfrm rot="2625287" flipH="1" flipV="1">
            <a:off x="4271505" y="2650631"/>
            <a:ext cx="208046" cy="199196"/>
          </a:xfrm>
          <a:prstGeom prst="halfFrame">
            <a:avLst>
              <a:gd name="adj1" fmla="val 11182"/>
              <a:gd name="adj2" fmla="val 1124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1152" y="3450689"/>
            <a:ext cx="7994296" cy="204071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991152" y="5491402"/>
          <a:ext cx="7994296" cy="40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09">
                  <a:extLst>
                    <a:ext uri="{9D8B030D-6E8A-4147-A177-3AD203B41FA5}">
                      <a16:colId xmlns:a16="http://schemas.microsoft.com/office/drawing/2014/main" val="571756323"/>
                    </a:ext>
                  </a:extLst>
                </a:gridCol>
                <a:gridCol w="6948287">
                  <a:extLst>
                    <a:ext uri="{9D8B030D-6E8A-4147-A177-3AD203B41FA5}">
                      <a16:colId xmlns:a16="http://schemas.microsoft.com/office/drawing/2014/main" val="720674053"/>
                    </a:ext>
                  </a:extLst>
                </a:gridCol>
              </a:tblGrid>
              <a:tr h="4022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379109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004111" y="6178090"/>
            <a:ext cx="64807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목록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86239" y="6178090"/>
            <a:ext cx="648072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등록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48927" y="6178090"/>
            <a:ext cx="64807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취소</a:t>
            </a:r>
            <a:endParaRPr lang="ko-KR" alt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09738" y="1844824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Q&amp;A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992560" y="2370278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궁금하신 점이 있으시면 문의를 남겨주세요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성심성의껏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답변해 드리겠습니다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91152" y="2640891"/>
          <a:ext cx="7994296" cy="824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08">
                  <a:extLst>
                    <a:ext uri="{9D8B030D-6E8A-4147-A177-3AD203B41FA5}">
                      <a16:colId xmlns:a16="http://schemas.microsoft.com/office/drawing/2014/main" val="571756323"/>
                    </a:ext>
                  </a:extLst>
                </a:gridCol>
                <a:gridCol w="6948288">
                  <a:extLst>
                    <a:ext uri="{9D8B030D-6E8A-4147-A177-3AD203B41FA5}">
                      <a16:colId xmlns:a16="http://schemas.microsoft.com/office/drawing/2014/main" val="720674053"/>
                    </a:ext>
                  </a:extLst>
                </a:gridCol>
              </a:tblGrid>
              <a:tr h="26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관련 문의입니다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379109"/>
                  </a:ext>
                </a:extLst>
              </a:tr>
              <a:tr h="26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822732"/>
                  </a:ext>
                </a:extLst>
              </a:tr>
              <a:tr h="27597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09:02:52  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954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91152" y="3450689"/>
            <a:ext cx="7994296" cy="12744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991152" y="4725144"/>
          <a:ext cx="7994296" cy="40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09">
                  <a:extLst>
                    <a:ext uri="{9D8B030D-6E8A-4147-A177-3AD203B41FA5}">
                      <a16:colId xmlns:a16="http://schemas.microsoft.com/office/drawing/2014/main" val="571756323"/>
                    </a:ext>
                  </a:extLst>
                </a:gridCol>
                <a:gridCol w="6948287">
                  <a:extLst>
                    <a:ext uri="{9D8B030D-6E8A-4147-A177-3AD203B41FA5}">
                      <a16:colId xmlns:a16="http://schemas.microsoft.com/office/drawing/2014/main" val="720674053"/>
                    </a:ext>
                  </a:extLst>
                </a:gridCol>
              </a:tblGrid>
              <a:tr h="4022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379109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991152" y="6166830"/>
            <a:ext cx="64807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목록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37376" y="6166830"/>
            <a:ext cx="648072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수정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73280" y="6166829"/>
            <a:ext cx="64807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삭제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0" y="770175"/>
            <a:ext cx="8121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 &gt;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Q&amp;A </a:t>
            </a: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-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문의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highlight>
                <a:srgbClr val="FFFF00"/>
              </a:highlight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4688" y="4822982"/>
            <a:ext cx="1584176" cy="2160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6896" y="480733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삭제하려면 비밀번호를 입력하세요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0872" y="4811312"/>
            <a:ext cx="259804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1152" y="5112566"/>
            <a:ext cx="7994296" cy="9658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1152" y="5801453"/>
            <a:ext cx="799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Marine Traffic                                                                                           </a:t>
            </a:r>
            <a:r>
              <a:rPr lang="ko-KR" altLang="en-US" sz="1200" dirty="0" smtClean="0">
                <a:latin typeface="+mn-ea"/>
                <a:ea typeface="+mn-ea"/>
              </a:rPr>
              <a:t>작성일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2021-09-08 </a:t>
            </a:r>
            <a:r>
              <a:rPr lang="en-US" altLang="ko-KR" sz="1200" dirty="0" smtClean="0">
                <a:latin typeface="+mn-ea"/>
                <a:ea typeface="+mn-ea"/>
              </a:rPr>
              <a:t>09:51:52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9" name="설명선 1 38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2304269" y="6255209"/>
            <a:ext cx="2610937" cy="210665"/>
          </a:xfrm>
          <a:prstGeom prst="borderCallout1">
            <a:avLst>
              <a:gd name="adj1" fmla="val -6416"/>
              <a:gd name="adj2" fmla="val 49177"/>
              <a:gd name="adj3" fmla="val -84961"/>
              <a:gd name="adj4" fmla="val 58598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답변 완료된 문의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답변이 문의 하단에 나타남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56282" y="5225222"/>
            <a:ext cx="4608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고객님</a:t>
            </a:r>
            <a:r>
              <a:rPr lang="en-US" altLang="ko-KR" sz="1100" dirty="0" smtClean="0"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latin typeface="+mn-ea"/>
                <a:ea typeface="+mn-ea"/>
              </a:rPr>
              <a:t>안녕하세요 </a:t>
            </a:r>
            <a:r>
              <a:rPr lang="en-US" altLang="ko-KR" sz="1100" dirty="0" smtClean="0">
                <a:latin typeface="+mn-ea"/>
                <a:ea typeface="+mn-ea"/>
                <a:sym typeface="Wingdings" panose="05000000000000000000" pitchFamily="2" charset="2"/>
              </a:rPr>
              <a:t></a:t>
            </a:r>
            <a:endParaRPr lang="en-US" altLang="ko-KR" sz="1100" dirty="0">
              <a:latin typeface="+mn-ea"/>
              <a:ea typeface="+mn-ea"/>
              <a:sym typeface="Wingdings" panose="05000000000000000000" pitchFamily="2" charset="2"/>
            </a:endParaRPr>
          </a:p>
          <a:p>
            <a:endParaRPr lang="ko-KR" altLang="en-US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33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1C43E7-7E43-4DDD-9892-219DD683C251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9213" y="971550"/>
            <a:ext cx="1365250" cy="5819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ctr">
              <a:lnSpc>
                <a:spcPct val="150000"/>
              </a:lnSpc>
              <a:defRPr/>
            </a:pPr>
            <a:endParaRPr lang="en-US" altLang="ko-KR" sz="8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656" y="523082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992560" y="2204864"/>
            <a:ext cx="682912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kern="100" dirty="0" smtClean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2</a:t>
            </a:r>
            <a:r>
              <a:rPr kumimoji="0" lang="en-US" altLang="ko-KR" sz="5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. FAQ</a:t>
            </a:r>
            <a:endParaRPr kumimoji="0" lang="en-US" altLang="ko-KR" sz="5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 &gt; F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AQ 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첫 화면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09738" y="1844824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FAQ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5818" y="2196820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찾는 답변이 없으시면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게시판에 문의를 남겨주세요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56164" y="2557434"/>
          <a:ext cx="1978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315">
                  <a:extLst>
                    <a:ext uri="{9D8B030D-6E8A-4147-A177-3AD203B41FA5}">
                      <a16:colId xmlns:a16="http://schemas.microsoft.com/office/drawing/2014/main" val="2774317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이용문의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02393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834479" y="2557434"/>
            <a:ext cx="2082516" cy="37084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16995" y="2557434"/>
            <a:ext cx="2082516" cy="37084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99511" y="2557434"/>
            <a:ext cx="2082516" cy="37084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834479" y="2928274"/>
            <a:ext cx="62475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39633" y="2577598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latin typeface="+mn-ea"/>
                <a:ea typeface="+mn-ea"/>
              </a:rPr>
              <a:t>결제문의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22149" y="2579085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문의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04665" y="2579021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+mn-ea"/>
                <a:ea typeface="+mn-ea"/>
              </a:rPr>
              <a:t>기타</a:t>
            </a:r>
            <a:endParaRPr lang="ko-KR" altLang="en-US" sz="1500" dirty="0">
              <a:latin typeface="+mn-ea"/>
              <a:ea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614995" y="3371448"/>
          <a:ext cx="6604000" cy="291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2407836804"/>
                    </a:ext>
                  </a:extLst>
                </a:gridCol>
              </a:tblGrid>
              <a:tr h="316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Q. </a:t>
                      </a:r>
                      <a:endParaRPr lang="ko-KR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339627"/>
                  </a:ext>
                </a:extLst>
              </a:tr>
              <a:tr h="1028851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503253"/>
                  </a:ext>
                </a:extLst>
              </a:tr>
              <a:tr h="4236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Q. </a:t>
                      </a:r>
                      <a:endParaRPr lang="ko-KR" altLang="en-US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741372"/>
                  </a:ext>
                </a:extLst>
              </a:tr>
              <a:tr h="2079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Q. </a:t>
                      </a:r>
                      <a:endParaRPr lang="ko-KR" altLang="en-US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895943"/>
                  </a:ext>
                </a:extLst>
              </a:tr>
              <a:tr h="2079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Q. </a:t>
                      </a:r>
                      <a:endParaRPr lang="ko-KR" altLang="en-US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514267"/>
                  </a:ext>
                </a:extLst>
              </a:tr>
              <a:tr h="2079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Q. </a:t>
                      </a:r>
                      <a:endParaRPr lang="ko-KR" altLang="en-US" b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909871"/>
                  </a:ext>
                </a:extLst>
              </a:tr>
            </a:tbl>
          </a:graphicData>
        </a:graphic>
      </p:graphicFrame>
      <p:sp>
        <p:nvSpPr>
          <p:cNvPr id="41" name="설명선 1 40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200472" y="2959642"/>
            <a:ext cx="1944216" cy="380437"/>
          </a:xfrm>
          <a:prstGeom prst="borderCallout1">
            <a:avLst>
              <a:gd name="adj1" fmla="val 98164"/>
              <a:gd name="adj2" fmla="val 100255"/>
              <a:gd name="adj3" fmla="val 145140"/>
              <a:gd name="adj4" fmla="val 1057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문의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문의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해당 문의에 대한 답변이 문의 하단에 탭 형태로 나타남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42" name="설명선 1 41">
            <a:extLst>
              <a:ext uri="{FF2B5EF4-FFF2-40B4-BE49-F238E27FC236}">
                <a16:creationId xmlns:a16="http://schemas.microsoft.com/office/drawing/2014/main" id="{7931B60E-02F1-41AD-AC43-D84596445A88}"/>
              </a:ext>
            </a:extLst>
          </p:cNvPr>
          <p:cNvSpPr/>
          <p:nvPr/>
        </p:nvSpPr>
        <p:spPr>
          <a:xfrm>
            <a:off x="8559709" y="4221088"/>
            <a:ext cx="1044636" cy="216024"/>
          </a:xfrm>
          <a:prstGeom prst="borderCallout1">
            <a:avLst>
              <a:gd name="adj1" fmla="val 47908"/>
              <a:gd name="adj2" fmla="val -650"/>
              <a:gd name="adj3" fmla="val 7832"/>
              <a:gd name="adj4" fmla="val -34141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 smtClean="0">
                <a:solidFill>
                  <a:schemeClr val="tx1"/>
                </a:solidFill>
                <a:latin typeface="+mn-ea"/>
              </a:rPr>
              <a:t>문의에 대한 답변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57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89D0E1-91D5-4EB8-B24B-1A77EAC6C06E}" type="datetime1">
              <a:rPr lang="en-US" smtClean="0"/>
              <a:pPr>
                <a:defRPr/>
              </a:pPr>
              <a:t>11/9/2021</a:t>
            </a:fld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BADC95-6D5C-4AE9-B8F9-110110CDE704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0799" y="966788"/>
            <a:ext cx="9782175" cy="3016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1275" y="506413"/>
            <a:ext cx="1376363" cy="246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사용자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468" y="998538"/>
            <a:ext cx="1344996" cy="2698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132D-9B38-422F-B99A-F102DD1F515F}"/>
              </a:ext>
            </a:extLst>
          </p:cNvPr>
          <p:cNvSpPr txBox="1"/>
          <p:nvPr/>
        </p:nvSpPr>
        <p:spPr>
          <a:xfrm>
            <a:off x="3609738" y="1844824"/>
            <a:ext cx="266429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FAQ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E19602C-FC57-4CC5-922C-A48B7B3FD3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6617" y="1286577"/>
          <a:ext cx="8336355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95">
                  <a:extLst>
                    <a:ext uri="{9D8B030D-6E8A-4147-A177-3AD203B41FA5}">
                      <a16:colId xmlns:a16="http://schemas.microsoft.com/office/drawing/2014/main" val="2128507133"/>
                    </a:ext>
                  </a:extLst>
                </a:gridCol>
                <a:gridCol w="1087620">
                  <a:extLst>
                    <a:ext uri="{9D8B030D-6E8A-4147-A177-3AD203B41FA5}">
                      <a16:colId xmlns:a16="http://schemas.microsoft.com/office/drawing/2014/main" val="38536502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9270523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9930711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82284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15537970"/>
                    </a:ext>
                  </a:extLst>
                </a:gridCol>
                <a:gridCol w="991540">
                  <a:extLst>
                    <a:ext uri="{9D8B030D-6E8A-4147-A177-3AD203B41FA5}">
                      <a16:colId xmlns:a16="http://schemas.microsoft.com/office/drawing/2014/main" val="585462317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Us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Live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 Services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Big Data Services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Support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Center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6870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8D5B35-0E66-481A-9780-0761FB819E35}"/>
              </a:ext>
            </a:extLst>
          </p:cNvPr>
          <p:cNvSpPr txBox="1"/>
          <p:nvPr/>
        </p:nvSpPr>
        <p:spPr>
          <a:xfrm>
            <a:off x="53519" y="1276678"/>
            <a:ext cx="1443097" cy="261610"/>
          </a:xfrm>
          <a:prstGeom prst="rect">
            <a:avLst/>
          </a:prstGeom>
          <a:ln w="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100" b="1" dirty="0" smtClean="0"/>
              <a:t>해상교통기술연구소</a:t>
            </a:r>
            <a:endParaRPr lang="en-US" altLang="ko-KR" sz="11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56" y="1301662"/>
            <a:ext cx="229334" cy="23662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7620269" y="1548768"/>
          <a:ext cx="1221161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1161">
                  <a:extLst>
                    <a:ext uri="{9D8B030D-6E8A-4147-A177-3AD203B41FA5}">
                      <a16:colId xmlns:a16="http://schemas.microsoft.com/office/drawing/2014/main" val="262583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79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1886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91152" y="2640891"/>
          <a:ext cx="7994296" cy="56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08">
                  <a:extLst>
                    <a:ext uri="{9D8B030D-6E8A-4147-A177-3AD203B41FA5}">
                      <a16:colId xmlns:a16="http://schemas.microsoft.com/office/drawing/2014/main" val="571756323"/>
                    </a:ext>
                  </a:extLst>
                </a:gridCol>
                <a:gridCol w="6948288">
                  <a:extLst>
                    <a:ext uri="{9D8B030D-6E8A-4147-A177-3AD203B41FA5}">
                      <a16:colId xmlns:a16="http://schemas.microsoft.com/office/drawing/2014/main" val="720674053"/>
                    </a:ext>
                  </a:extLst>
                </a:gridCol>
              </a:tblGrid>
              <a:tr h="2840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379109"/>
                  </a:ext>
                </a:extLst>
              </a:tr>
              <a:tr h="27597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2021-09-08 09:02:52  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816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954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91152" y="3200921"/>
            <a:ext cx="7994296" cy="26927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1152" y="6166830"/>
            <a:ext cx="64807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+mn-ea"/>
                <a:ea typeface="+mn-ea"/>
              </a:rPr>
              <a:t>목록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770175"/>
            <a:ext cx="6177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100" dirty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Support Center &gt; FAQ 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답변 </a:t>
            </a:r>
            <a:r>
              <a:rPr kumimoji="0" lang="ko-KR" altLang="en-US" sz="1000" b="1" kern="100" dirty="0" err="1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 (</a:t>
            </a:r>
            <a:r>
              <a:rPr kumimoji="0" lang="ko-KR" altLang="en-US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기능 및 설계</a:t>
            </a:r>
            <a:r>
              <a:rPr kumimoji="0" lang="en-US" altLang="ko-KR" sz="1000" b="1" kern="100" dirty="0" smtClean="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)</a:t>
            </a:r>
            <a:endParaRPr kumimoji="0" lang="en-US" altLang="ko-KR" sz="1000" b="1" kern="1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32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 sz="1000" b="1" dirty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86895</TotalTime>
  <Words>7804</Words>
  <Application>Microsoft Office PowerPoint</Application>
  <PresentationFormat>A4 용지(210x297mm)</PresentationFormat>
  <Paragraphs>2960</Paragraphs>
  <Slides>108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5" baseType="lpstr">
      <vt:lpstr>굴림</vt:lpstr>
      <vt:lpstr>맑은 고딕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문서 제·개정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</dc:creator>
  <cp:lastModifiedBy>user</cp:lastModifiedBy>
  <cp:revision>2873</cp:revision>
  <cp:lastPrinted>2021-08-10T07:19:41Z</cp:lastPrinted>
  <dcterms:created xsi:type="dcterms:W3CDTF">2011-01-10T04:57:12Z</dcterms:created>
  <dcterms:modified xsi:type="dcterms:W3CDTF">2021-11-09T15:43:13Z</dcterms:modified>
</cp:coreProperties>
</file>